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2" r:id="rId7"/>
    <p:sldId id="264" r:id="rId8"/>
    <p:sldId id="261" r:id="rId9"/>
    <p:sldId id="263" r:id="rId10"/>
    <p:sldId id="265" r:id="rId11"/>
    <p:sldId id="266" r:id="rId12"/>
  </p:sldIdLst>
  <p:sldSz cx="18288000" cy="10287000"/>
  <p:notesSz cx="6858000" cy="9144000"/>
  <p:embeddedFontLst>
    <p:embeddedFont>
      <p:font typeface="DM Sans" pitchFamily="2" charset="0"/>
      <p:regular r:id="rId14"/>
      <p:bold r:id="rId15"/>
      <p:italic r:id="rId16"/>
      <p:boldItalic r:id="rId17"/>
    </p:embeddedFont>
    <p:embeddedFont>
      <p:font typeface="Segoe UI Black" panose="020B0A02040204020203" pitchFamily="34" charset="0"/>
      <p:bold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549"/>
    <a:srgbClr val="90AE50"/>
    <a:srgbClr val="3498DB"/>
    <a:srgbClr val="2B2929"/>
    <a:srgbClr val="853694"/>
    <a:srgbClr val="92B1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90511" autoAdjust="0"/>
  </p:normalViewPr>
  <p:slideViewPr>
    <p:cSldViewPr>
      <p:cViewPr>
        <p:scale>
          <a:sx n="25" d="100"/>
          <a:sy n="25" d="100"/>
        </p:scale>
        <p:origin x="2024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E6DF8-4A51-4884-9F83-774B9E380D9D}" type="datetimeFigureOut">
              <a:rPr lang="en-GB" smtClean="0"/>
              <a:t>31/10/2025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083EC-BBC5-4FFC-B1A8-FF8D6C0312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43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 1 does slides 1-4. person 2 does 5-6, #3 does 7-8, #4 9-11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083EC-BBC5-4FFC-B1A8-FF8D6C0312A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26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083EC-BBC5-4FFC-B1A8-FF8D6C0312A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326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 accidents, CO2 emissions, noise pollution, light pollution. Happiest countries have higher intracity cycling. Denmark #2 in happiness, 90% bike ownership, notably, cycling accounts for 21% of trips under 10 </a:t>
            </a:r>
            <a:r>
              <a:rPr lang="en-US" dirty="0" err="1"/>
              <a:t>kilometres</a:t>
            </a:r>
            <a:r>
              <a:rPr lang="en-US" dirty="0"/>
              <a:t> and 15% of all trips in Denmark, showcasing its versatility as a mode of transport. https://roadandmountainbikereviews.co.uk/25-striking-cycling-statistics-in-denmark/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083EC-BBC5-4FFC-B1A8-FF8D6C0312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670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https://democracy.edinburgh.gov.uk/documents/s82577/8.1%20-%20Roads%20and%20Infrastructure%20Investment%20-%20Capital%20Delivery%20Priorities%202025_26.pdf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The Roads and Infrastructure Investment </a:t>
            </a:r>
            <a:r>
              <a:rPr lang="en-US" dirty="0" err="1"/>
              <a:t>Programme</a:t>
            </a:r>
            <a:r>
              <a:rPr lang="en-US" dirty="0"/>
              <a:t> for 2025/26 proposes the capital budget of £25.686m should be allocated across six different work streams: carriageways and footways; street lighting and traffic signals; road structures; other asset management; road operations and miscellaneous. The carriageway and footways work accounts for £18.161m or 71% of the available funding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083EC-BBC5-4FFC-B1A8-FF8D6C0312A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73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 graphic, talk about assumptions made in solution formulation, POI weighting, </a:t>
            </a:r>
            <a:r>
              <a:rPr lang="en-US" dirty="0" err="1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083EC-BBC5-4FFC-B1A8-FF8D6C0312A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319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083EC-BBC5-4FFC-B1A8-FF8D6C0312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80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b="1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Maintenance is key to the scheme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endParaRPr lang="en-US" sz="4000" b="1" dirty="0">
              <a:solidFill>
                <a:srgbClr val="2B292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b="1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Planning/forecasting tool/dashboard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endParaRPr lang="en-US" sz="4000" b="1" dirty="0">
              <a:solidFill>
                <a:srgbClr val="2B292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4000" b="1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Community incentives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083EC-BBC5-4FFC-B1A8-FF8D6C0312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73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1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mocracy.edinburgh.gov.uk/documents/s82577/8.1%20-%20Roads%20and%20Infrastructure%20Investment%20-%20Capital%20Delivery%20Priorities%202025_26.pdf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svg"/><Relationship Id="rId4" Type="http://schemas.openxmlformats.org/officeDocument/2006/relationships/image" Target="../media/image2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.sv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10800000">
            <a:off x="15837098" y="7530361"/>
            <a:ext cx="2450902" cy="2756639"/>
          </a:xfrm>
          <a:custGeom>
            <a:avLst/>
            <a:gdLst/>
            <a:ahLst/>
            <a:cxnLst/>
            <a:rect l="l" t="t" r="r" b="b"/>
            <a:pathLst>
              <a:path w="2450902" h="2756639">
                <a:moveTo>
                  <a:pt x="0" y="0"/>
                </a:moveTo>
                <a:lnTo>
                  <a:pt x="2450902" y="0"/>
                </a:lnTo>
                <a:lnTo>
                  <a:pt x="2450902" y="2756639"/>
                </a:lnTo>
                <a:lnTo>
                  <a:pt x="0" y="2756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B717E-D289-6AA3-2BC0-2FB2718DB40D}"/>
              </a:ext>
            </a:extLst>
          </p:cNvPr>
          <p:cNvGrpSpPr/>
          <p:nvPr/>
        </p:nvGrpSpPr>
        <p:grpSpPr>
          <a:xfrm>
            <a:off x="682035" y="8267700"/>
            <a:ext cx="14481765" cy="388278"/>
            <a:chOff x="0" y="-19050"/>
            <a:chExt cx="14575264" cy="273803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45A29291-41D5-B891-9C34-75A8D1730810}"/>
                </a:ext>
              </a:extLst>
            </p:cNvPr>
            <p:cNvSpPr/>
            <p:nvPr/>
          </p:nvSpPr>
          <p:spPr>
            <a:xfrm>
              <a:off x="0" y="0"/>
              <a:ext cx="14575264" cy="254753"/>
            </a:xfrm>
            <a:custGeom>
              <a:avLst/>
              <a:gdLst/>
              <a:ahLst/>
              <a:cxnLst/>
              <a:rect l="l" t="t" r="r" b="b"/>
              <a:pathLst>
                <a:path w="14575264" h="254753">
                  <a:moveTo>
                    <a:pt x="0" y="0"/>
                  </a:moveTo>
                  <a:lnTo>
                    <a:pt x="14575264" y="0"/>
                  </a:lnTo>
                  <a:lnTo>
                    <a:pt x="14575264" y="254753"/>
                  </a:lnTo>
                  <a:lnTo>
                    <a:pt x="0" y="254753"/>
                  </a:lnTo>
                  <a:close/>
                </a:path>
              </a:pathLst>
            </a:custGeom>
            <a:solidFill>
              <a:srgbClr val="B1B6D2"/>
            </a:solidFill>
          </p:spPr>
          <p:txBody>
            <a:bodyPr/>
            <a:lstStyle/>
            <a:p>
              <a:endParaRPr lang="en-GB" noProof="0" dirty="0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0DCDEDA-FD06-5ECB-E41F-BCEFB619DFC5}"/>
                </a:ext>
              </a:extLst>
            </p:cNvPr>
            <p:cNvSpPr txBox="1"/>
            <p:nvPr/>
          </p:nvSpPr>
          <p:spPr>
            <a:xfrm>
              <a:off x="0" y="-19050"/>
              <a:ext cx="14575264" cy="273803"/>
            </a:xfrm>
            <a:prstGeom prst="rect">
              <a:avLst/>
            </a:prstGeom>
          </p:spPr>
          <p:txBody>
            <a:bodyPr lIns="19735" tIns="19735" rIns="19735" bIns="19735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033"/>
                </a:lnSpc>
              </a:pPr>
              <a:endParaRPr lang="en-GB" noProof="0" dirty="0"/>
            </a:p>
          </p:txBody>
        </p:sp>
      </p:grpSp>
      <p:sp>
        <p:nvSpPr>
          <p:cNvPr id="9" name="Freeform 5">
            <a:extLst>
              <a:ext uri="{FF2B5EF4-FFF2-40B4-BE49-F238E27FC236}">
                <a16:creationId xmlns:a16="http://schemas.microsoft.com/office/drawing/2014/main" id="{CD11863F-40B8-E6FA-22BB-A0A309C548E6}"/>
              </a:ext>
            </a:extLst>
          </p:cNvPr>
          <p:cNvSpPr/>
          <p:nvPr/>
        </p:nvSpPr>
        <p:spPr>
          <a:xfrm>
            <a:off x="-969264" y="6601270"/>
            <a:ext cx="3712464" cy="3708643"/>
          </a:xfrm>
          <a:custGeom>
            <a:avLst/>
            <a:gdLst/>
            <a:ahLst/>
            <a:cxnLst/>
            <a:rect l="l" t="t" r="r" b="b"/>
            <a:pathLst>
              <a:path w="6167456" h="6159746">
                <a:moveTo>
                  <a:pt x="0" y="0"/>
                </a:moveTo>
                <a:lnTo>
                  <a:pt x="6167456" y="0"/>
                </a:lnTo>
                <a:lnTo>
                  <a:pt x="6167456" y="6159747"/>
                </a:lnTo>
                <a:lnTo>
                  <a:pt x="0" y="6159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FB2BD25-33AD-114B-5D62-D09622B6CCE8}"/>
              </a:ext>
            </a:extLst>
          </p:cNvPr>
          <p:cNvSpPr/>
          <p:nvPr/>
        </p:nvSpPr>
        <p:spPr>
          <a:xfrm>
            <a:off x="6929803" y="7323410"/>
            <a:ext cx="2298558" cy="2264361"/>
          </a:xfrm>
          <a:custGeom>
            <a:avLst/>
            <a:gdLst/>
            <a:ahLst/>
            <a:cxnLst/>
            <a:rect l="l" t="t" r="r" b="b"/>
            <a:pathLst>
              <a:path w="4279846" h="3760914">
                <a:moveTo>
                  <a:pt x="0" y="0"/>
                </a:moveTo>
                <a:lnTo>
                  <a:pt x="4279846" y="0"/>
                </a:lnTo>
                <a:lnTo>
                  <a:pt x="4279846" y="3760914"/>
                </a:lnTo>
                <a:lnTo>
                  <a:pt x="0" y="37609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7122C822-4668-CC8D-88A9-DF3401C826C7}"/>
              </a:ext>
            </a:extLst>
          </p:cNvPr>
          <p:cNvSpPr/>
          <p:nvPr/>
        </p:nvSpPr>
        <p:spPr>
          <a:xfrm>
            <a:off x="13127736" y="6602976"/>
            <a:ext cx="3712464" cy="3708643"/>
          </a:xfrm>
          <a:custGeom>
            <a:avLst/>
            <a:gdLst/>
            <a:ahLst/>
            <a:cxnLst/>
            <a:rect l="l" t="t" r="r" b="b"/>
            <a:pathLst>
              <a:path w="6167456" h="6159746">
                <a:moveTo>
                  <a:pt x="0" y="0"/>
                </a:moveTo>
                <a:lnTo>
                  <a:pt x="6167456" y="0"/>
                </a:lnTo>
                <a:lnTo>
                  <a:pt x="6167456" y="6159746"/>
                </a:lnTo>
                <a:lnTo>
                  <a:pt x="0" y="61597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pic>
        <p:nvPicPr>
          <p:cNvPr id="16" name="Picture 15" descr="A castle on a hill with Edinburgh Castle in the background&#10;&#10;AI-generated content may be incorrect.">
            <a:extLst>
              <a:ext uri="{FF2B5EF4-FFF2-40B4-BE49-F238E27FC236}">
                <a16:creationId xmlns:a16="http://schemas.microsoft.com/office/drawing/2014/main" id="{32037F9B-5DA4-D6CF-7E79-E7F4221352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206"/>
          <a:stretch>
            <a:fillRect/>
          </a:stretch>
        </p:blipFill>
        <p:spPr>
          <a:xfrm rot="10800000" flipH="1" flipV="1">
            <a:off x="12734499" y="-16775"/>
            <a:ext cx="5553501" cy="6618898"/>
          </a:xfrm>
          <a:prstGeom prst="rect">
            <a:avLst/>
          </a:prstGeom>
          <a:ln>
            <a:noFill/>
          </a:ln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A2E104DB-589C-A5A3-7205-85C2DA440C22}"/>
              </a:ext>
            </a:extLst>
          </p:cNvPr>
          <p:cNvSpPr/>
          <p:nvPr/>
        </p:nvSpPr>
        <p:spPr>
          <a:xfrm>
            <a:off x="12734498" y="-3339"/>
            <a:ext cx="5553501" cy="6626669"/>
          </a:xfrm>
          <a:prstGeom prst="rtTriangle">
            <a:avLst/>
          </a:prstGeom>
          <a:solidFill>
            <a:srgbClr val="2B29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grpSp>
        <p:nvGrpSpPr>
          <p:cNvPr id="5" name="Group 5"/>
          <p:cNvGrpSpPr/>
          <p:nvPr/>
        </p:nvGrpSpPr>
        <p:grpSpPr>
          <a:xfrm>
            <a:off x="1028700" y="1315761"/>
            <a:ext cx="13128437" cy="4233734"/>
            <a:chOff x="0" y="0"/>
            <a:chExt cx="17504583" cy="5644978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7504583" cy="2154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600"/>
                </a:lnSpc>
              </a:pPr>
              <a:r>
                <a:rPr lang="en-GB" sz="10500" noProof="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E-Bike Edinburgh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59833"/>
              <a:ext cx="17504583" cy="68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GB" sz="3000" noProof="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By Ben de Sousa, Alexandros </a:t>
              </a:r>
              <a:r>
                <a:rPr lang="en-GB" sz="3000" noProof="0" dirty="0" err="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Zachakos</a:t>
              </a:r>
              <a:r>
                <a:rPr lang="en-GB" sz="3000" noProof="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, Nolan Willoughby, and Todd House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2075" y="6717506"/>
            <a:ext cx="10106351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3000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Timeline analysis? Sensitivity analysis?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3000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Briefly elaborate on what you want to discuss. 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3000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Briefly elaborate on what you want to discuss.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62075" y="1683544"/>
            <a:ext cx="11095884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GB" sz="6999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Current Status,</a:t>
            </a:r>
          </a:p>
          <a:p>
            <a:pPr algn="l">
              <a:lnSpc>
                <a:spcPts val="8399"/>
              </a:lnSpc>
            </a:pPr>
            <a:r>
              <a:rPr lang="en-GB" sz="6999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Accomplishments,</a:t>
            </a:r>
          </a:p>
          <a:p>
            <a:pPr algn="l">
              <a:lnSpc>
                <a:spcPts val="8399"/>
              </a:lnSpc>
            </a:pPr>
            <a:r>
              <a:rPr lang="en-GB" sz="6999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Timeline, and Use of Funds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11273230" y="-411839"/>
            <a:ext cx="6602931" cy="7426609"/>
          </a:xfrm>
          <a:custGeom>
            <a:avLst/>
            <a:gdLst/>
            <a:ahLst/>
            <a:cxnLst/>
            <a:rect l="l" t="t" r="r" b="b"/>
            <a:pathLst>
              <a:path w="6602931" h="7426609">
                <a:moveTo>
                  <a:pt x="0" y="0"/>
                </a:moveTo>
                <a:lnTo>
                  <a:pt x="6602931" y="0"/>
                </a:lnTo>
                <a:lnTo>
                  <a:pt x="6602931" y="7426609"/>
                </a:lnTo>
                <a:lnTo>
                  <a:pt x="0" y="7426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 rot="-10800000">
            <a:off x="15012527" y="6602931"/>
            <a:ext cx="3275473" cy="3684069"/>
          </a:xfrm>
          <a:custGeom>
            <a:avLst/>
            <a:gdLst/>
            <a:ahLst/>
            <a:cxnLst/>
            <a:rect l="l" t="t" r="r" b="b"/>
            <a:pathLst>
              <a:path w="3275473" h="3684069">
                <a:moveTo>
                  <a:pt x="0" y="0"/>
                </a:moveTo>
                <a:lnTo>
                  <a:pt x="3275473" y="0"/>
                </a:lnTo>
                <a:lnTo>
                  <a:pt x="3275473" y="3684069"/>
                </a:lnTo>
                <a:lnTo>
                  <a:pt x="0" y="3684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ED6E3B9F-97D0-EB1F-C53A-F07EB2364D75}"/>
              </a:ext>
            </a:extLst>
          </p:cNvPr>
          <p:cNvSpPr/>
          <p:nvPr/>
        </p:nvSpPr>
        <p:spPr>
          <a:xfrm>
            <a:off x="16918222" y="0"/>
            <a:ext cx="1338618" cy="773052"/>
          </a:xfrm>
          <a:custGeom>
            <a:avLst/>
            <a:gdLst/>
            <a:ahLst/>
            <a:cxnLst/>
            <a:rect l="l" t="t" r="r" b="b"/>
            <a:pathLst>
              <a:path w="1338618" h="773052">
                <a:moveTo>
                  <a:pt x="0" y="0"/>
                </a:moveTo>
                <a:lnTo>
                  <a:pt x="1338619" y="0"/>
                </a:lnTo>
                <a:lnTo>
                  <a:pt x="1338619" y="773053"/>
                </a:lnTo>
                <a:lnTo>
                  <a:pt x="0" y="773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large courtyard with a large lawn&#10;&#10;AI-generated content may be incorrect.">
            <a:extLst>
              <a:ext uri="{FF2B5EF4-FFF2-40B4-BE49-F238E27FC236}">
                <a16:creationId xmlns:a16="http://schemas.microsoft.com/office/drawing/2014/main" id="{F4E88455-9BFB-27D4-645B-663DB3D0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18855" cy="10287000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77E9DA3-32D0-DE0F-E74A-DBB363DD6D22}"/>
              </a:ext>
            </a:extLst>
          </p:cNvPr>
          <p:cNvSpPr/>
          <p:nvPr/>
        </p:nvSpPr>
        <p:spPr>
          <a:xfrm rot="16200000">
            <a:off x="4015927" y="-4015930"/>
            <a:ext cx="10287001" cy="18318855"/>
          </a:xfrm>
          <a:prstGeom prst="rtTriangle">
            <a:avLst/>
          </a:prstGeom>
          <a:solidFill>
            <a:srgbClr val="F9D5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52577F1F-E580-8D23-166D-80FB0D78B54C}"/>
              </a:ext>
            </a:extLst>
          </p:cNvPr>
          <p:cNvSpPr txBox="1"/>
          <p:nvPr/>
        </p:nvSpPr>
        <p:spPr>
          <a:xfrm>
            <a:off x="10363200" y="6210300"/>
            <a:ext cx="8115300" cy="152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GB" sz="9999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rgbClr val="2B2929"/>
          </a:solid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402149" y="1518437"/>
            <a:ext cx="8589451" cy="152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GB" sz="9999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The Problem</a:t>
            </a:r>
          </a:p>
        </p:txBody>
      </p:sp>
      <p:pic>
        <p:nvPicPr>
          <p:cNvPr id="20" name="Picture 19" descr="A busy city street with cars and buses&#10;&#10;AI-generated content may be incorrect.">
            <a:extLst>
              <a:ext uri="{FF2B5EF4-FFF2-40B4-BE49-F238E27FC236}">
                <a16:creationId xmlns:a16="http://schemas.microsoft.com/office/drawing/2014/main" id="{8AFD9CB6-FC4F-6CD9-1C12-A7E0ACC9CC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16" y="-1"/>
            <a:ext cx="12255790" cy="10341954"/>
          </a:xfrm>
          <a:prstGeom prst="rect">
            <a:avLst/>
          </a:prstGeom>
        </p:spPr>
      </p:pic>
      <p:pic>
        <p:nvPicPr>
          <p:cNvPr id="24" name="Picture 23" descr="A double decker bus on a street&#10;&#10;AI-generated content may be incorrect.">
            <a:extLst>
              <a:ext uri="{FF2B5EF4-FFF2-40B4-BE49-F238E27FC236}">
                <a16:creationId xmlns:a16="http://schemas.microsoft.com/office/drawing/2014/main" id="{AAD6849B-4282-D0AB-9C18-2E11DE55C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76" y="0"/>
            <a:ext cx="12210118" cy="10258425"/>
          </a:xfrm>
          <a:prstGeom prst="rect">
            <a:avLst/>
          </a:prstGeom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111F65A0-69AC-906B-7C71-CAF28CB591FF}"/>
              </a:ext>
            </a:extLst>
          </p:cNvPr>
          <p:cNvSpPr/>
          <p:nvPr/>
        </p:nvSpPr>
        <p:spPr>
          <a:xfrm rot="5400000">
            <a:off x="10400154" y="-2004978"/>
            <a:ext cx="4523671" cy="8533625"/>
          </a:xfrm>
          <a:prstGeom prst="rtTriangle">
            <a:avLst/>
          </a:prstGeom>
          <a:solidFill>
            <a:srgbClr val="2B29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C663B01-2F57-F95B-BC7F-BE9DDC27AEF7}"/>
              </a:ext>
            </a:extLst>
          </p:cNvPr>
          <p:cNvSpPr/>
          <p:nvPr/>
        </p:nvSpPr>
        <p:spPr>
          <a:xfrm>
            <a:off x="8395175" y="4348269"/>
            <a:ext cx="3909286" cy="5951920"/>
          </a:xfrm>
          <a:prstGeom prst="rtTriangle">
            <a:avLst/>
          </a:prstGeom>
          <a:solidFill>
            <a:srgbClr val="2B29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38439" y="6624620"/>
            <a:ext cx="10946646" cy="2902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4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High Traffic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endParaRPr lang="en-GB" sz="4000" noProof="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4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Reliance on Fossil Fuels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endParaRPr lang="en-GB" sz="4000" noProof="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4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City Air </a:t>
            </a:r>
            <a:r>
              <a:rPr lang="en-GB" sz="4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lang="en-GB" sz="4000" noProof="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uality</a:t>
            </a:r>
            <a:r>
              <a:rPr lang="en-GB" sz="4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/ Citizen Health</a:t>
            </a: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9CBBE4EA-369F-6D70-A890-2ECF0F58292F}"/>
              </a:ext>
            </a:extLst>
          </p:cNvPr>
          <p:cNvSpPr/>
          <p:nvPr/>
        </p:nvSpPr>
        <p:spPr>
          <a:xfrm>
            <a:off x="0" y="62103"/>
            <a:ext cx="1338618" cy="773052"/>
          </a:xfrm>
          <a:custGeom>
            <a:avLst/>
            <a:gdLst/>
            <a:ahLst/>
            <a:cxnLst/>
            <a:rect l="l" t="t" r="r" b="b"/>
            <a:pathLst>
              <a:path w="1338618" h="773052">
                <a:moveTo>
                  <a:pt x="0" y="0"/>
                </a:moveTo>
                <a:lnTo>
                  <a:pt x="1338619" y="0"/>
                </a:lnTo>
                <a:lnTo>
                  <a:pt x="1338619" y="773053"/>
                </a:lnTo>
                <a:lnTo>
                  <a:pt x="0" y="77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street with buildings and lights&#10;&#10;AI-generated content may be incorrect.">
            <a:extLst>
              <a:ext uri="{FF2B5EF4-FFF2-40B4-BE49-F238E27FC236}">
                <a16:creationId xmlns:a16="http://schemas.microsoft.com/office/drawing/2014/main" id="{6B681CCF-F8D7-1C08-5AE3-3BF6C8E5F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4" r="29091"/>
          <a:stretch>
            <a:fillRect/>
          </a:stretch>
        </p:blipFill>
        <p:spPr>
          <a:xfrm>
            <a:off x="-468655" y="0"/>
            <a:ext cx="6270828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800000">
            <a:off x="3058972" y="7201601"/>
            <a:ext cx="2743200" cy="3085399"/>
          </a:xfrm>
          <a:custGeom>
            <a:avLst/>
            <a:gdLst/>
            <a:ahLst/>
            <a:cxnLst/>
            <a:rect l="l" t="t" r="r" b="b"/>
            <a:pathLst>
              <a:path w="2743200" h="3085399">
                <a:moveTo>
                  <a:pt x="0" y="0"/>
                </a:moveTo>
                <a:lnTo>
                  <a:pt x="2743200" y="0"/>
                </a:lnTo>
                <a:lnTo>
                  <a:pt x="2743200" y="3085399"/>
                </a:lnTo>
                <a:lnTo>
                  <a:pt x="0" y="3085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TextBox 10"/>
          <p:cNvSpPr txBox="1"/>
          <p:nvPr/>
        </p:nvSpPr>
        <p:spPr>
          <a:xfrm>
            <a:off x="7026063" y="1224269"/>
            <a:ext cx="9928427" cy="152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GB" sz="9999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Solution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9713A7D6-B7CF-ECFA-47C9-67536335E621}"/>
              </a:ext>
            </a:extLst>
          </p:cNvPr>
          <p:cNvSpPr/>
          <p:nvPr/>
        </p:nvSpPr>
        <p:spPr>
          <a:xfrm>
            <a:off x="16949382" y="20332"/>
            <a:ext cx="1338618" cy="773052"/>
          </a:xfrm>
          <a:custGeom>
            <a:avLst/>
            <a:gdLst/>
            <a:ahLst/>
            <a:cxnLst/>
            <a:rect l="l" t="t" r="r" b="b"/>
            <a:pathLst>
              <a:path w="1338618" h="773052">
                <a:moveTo>
                  <a:pt x="0" y="0"/>
                </a:moveTo>
                <a:lnTo>
                  <a:pt x="1338619" y="0"/>
                </a:lnTo>
                <a:lnTo>
                  <a:pt x="1338619" y="773053"/>
                </a:lnTo>
                <a:lnTo>
                  <a:pt x="0" y="773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A8910E29-992B-EC69-62E5-0ECB11E2C636}"/>
              </a:ext>
            </a:extLst>
          </p:cNvPr>
          <p:cNvSpPr txBox="1"/>
          <p:nvPr/>
        </p:nvSpPr>
        <p:spPr>
          <a:xfrm>
            <a:off x="7026063" y="3579533"/>
            <a:ext cx="9487893" cy="288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4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E-Bike hire scheme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endParaRPr lang="en-GB" sz="4000" noProof="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4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Less cars - more bikes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endParaRPr lang="en-GB" sz="4000" baseline="30000" noProof="0" dirty="0">
              <a:solidFill>
                <a:srgbClr val="F9D54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4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Healthy, happy citizens</a:t>
            </a:r>
          </a:p>
        </p:txBody>
      </p:sp>
      <p:pic>
        <p:nvPicPr>
          <p:cNvPr id="24" name="Picture 23" descr="A metal tunnel on the side of a road&#10;&#10;AI-generated content may be incorrect.">
            <a:extLst>
              <a:ext uri="{FF2B5EF4-FFF2-40B4-BE49-F238E27FC236}">
                <a16:creationId xmlns:a16="http://schemas.microsoft.com/office/drawing/2014/main" id="{D15E5313-DF07-5C06-EF6C-9AC43E45C4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44" b="89000" l="13250" r="87750">
                        <a14:foregroundMark x1="21583" y1="43667" x2="26500" y2="40222"/>
                        <a14:foregroundMark x1="26500" y1="40222" x2="30500" y2="39333"/>
                        <a14:foregroundMark x1="17750" y1="48667" x2="17583" y2="44333"/>
                        <a14:foregroundMark x1="14333" y1="47667" x2="14333" y2="47667"/>
                        <a14:foregroundMark x1="14833" y1="46000" x2="15250" y2="45333"/>
                        <a14:foregroundMark x1="16000" y1="41556" x2="16750" y2="38333"/>
                        <a14:foregroundMark x1="15500" y1="41333" x2="18000" y2="35111"/>
                        <a14:foregroundMark x1="18000" y1="35111" x2="26750" y2="26889"/>
                        <a14:foregroundMark x1="26750" y1="26889" x2="31000" y2="27000"/>
                        <a14:foregroundMark x1="31000" y1="27000" x2="41250" y2="26222"/>
                        <a14:foregroundMark x1="41250" y1="26222" x2="42083" y2="28556"/>
                        <a14:foregroundMark x1="45083" y1="25889" x2="45083" y2="25889"/>
                        <a14:foregroundMark x1="52667" y1="25556" x2="52667" y2="25556"/>
                        <a14:foregroundMark x1="52583" y1="24889" x2="52583" y2="24889"/>
                        <a14:foregroundMark x1="76667" y1="30222" x2="80833" y2="35000"/>
                        <a14:foregroundMark x1="80833" y1="35000" x2="81333" y2="42222"/>
                        <a14:foregroundMark x1="81333" y1="42222" x2="78417" y2="48667"/>
                        <a14:foregroundMark x1="78417" y1="48667" x2="73333" y2="54556"/>
                        <a14:foregroundMark x1="65417" y1="62889" x2="62917" y2="50000"/>
                        <a14:foregroundMark x1="54583" y1="83000" x2="55667" y2="77000"/>
                        <a14:foregroundMark x1="55667" y1="77000" x2="60333" y2="68667"/>
                        <a14:foregroundMark x1="60333" y1="68667" x2="58833" y2="61556"/>
                        <a14:foregroundMark x1="58833" y1="61556" x2="58583" y2="61333"/>
                        <a14:foregroundMark x1="54667" y1="86889" x2="54667" y2="86889"/>
                        <a14:foregroundMark x1="54417" y1="88222" x2="54417" y2="88222"/>
                        <a14:foregroundMark x1="52917" y1="89000" x2="52917" y2="89000"/>
                        <a14:foregroundMark x1="52667" y1="88889" x2="52667" y2="88889"/>
                        <a14:foregroundMark x1="58083" y1="60222" x2="54583" y2="38667"/>
                        <a14:foregroundMark x1="53417" y1="87667" x2="53333" y2="88667"/>
                        <a14:foregroundMark x1="52917" y1="88889" x2="53667" y2="87222"/>
                        <a14:foregroundMark x1="55667" y1="84667" x2="70833" y2="59333"/>
                        <a14:foregroundMark x1="70833" y1="59333" x2="70833" y2="59333"/>
                        <a14:foregroundMark x1="64417" y1="73556" x2="78667" y2="50556"/>
                        <a14:foregroundMark x1="79333" y1="55556" x2="84833" y2="48667"/>
                        <a14:foregroundMark x1="84833" y1="48667" x2="87167" y2="37889"/>
                        <a14:foregroundMark x1="87167" y1="37889" x2="83667" y2="31333"/>
                        <a14:foregroundMark x1="83667" y1="31333" x2="73250" y2="25667"/>
                        <a14:foregroundMark x1="73250" y1="25667" x2="71917" y2="25333"/>
                        <a14:foregroundMark x1="86583" y1="46333" x2="86583" y2="46333"/>
                        <a14:foregroundMark x1="87833" y1="46556" x2="87167" y2="38333"/>
                        <a14:foregroundMark x1="87167" y1="38333" x2="85167" y2="32667"/>
                        <a14:foregroundMark x1="85167" y1="32667" x2="80667" y2="27556"/>
                        <a14:foregroundMark x1="80667" y1="27556" x2="78833" y2="28000"/>
                        <a14:foregroundMark x1="87583" y1="35333" x2="87167" y2="34667"/>
                        <a14:foregroundMark x1="14500" y1="66556" x2="14667" y2="59111"/>
                        <a14:foregroundMark x1="14667" y1="59111" x2="14000" y2="56222"/>
                        <a14:foregroundMark x1="22500" y1="27889" x2="22500" y2="27889"/>
                        <a14:foregroundMark x1="27750" y1="26000" x2="27750" y2="26000"/>
                        <a14:foregroundMark x1="21667" y1="28556" x2="21667" y2="28556"/>
                        <a14:foregroundMark x1="20333" y1="29889" x2="20333" y2="29889"/>
                        <a14:foregroundMark x1="21250" y1="29000" x2="21250" y2="29000"/>
                        <a14:foregroundMark x1="19667" y1="30222" x2="19667" y2="30222"/>
                        <a14:foregroundMark x1="18917" y1="31333" x2="18917" y2="31333"/>
                        <a14:foregroundMark x1="18000" y1="32444" x2="18000" y2="32444"/>
                        <a14:foregroundMark x1="17667" y1="32556" x2="17667" y2="32556"/>
                        <a14:foregroundMark x1="17083" y1="34222" x2="17083" y2="34222"/>
                        <a14:foregroundMark x1="16333" y1="35889" x2="16333" y2="35889"/>
                        <a14:foregroundMark x1="13333" y1="50000" x2="14167" y2="44444"/>
                        <a14:foregroundMark x1="14167" y1="44444" x2="14167" y2="44444"/>
                        <a14:foregroundMark x1="13667" y1="45667" x2="17083" y2="34444"/>
                        <a14:foregroundMark x1="17083" y1="34444" x2="17500" y2="34000"/>
                        <a14:foregroundMark x1="15250" y1="38667" x2="15250" y2="38667"/>
                        <a14:foregroundMark x1="14667" y1="40556" x2="14667" y2="40556"/>
                        <a14:foregroundMark x1="14250" y1="42000" x2="14250" y2="42000"/>
                        <a14:foregroundMark x1="24167" y1="27111" x2="24167" y2="27111"/>
                        <a14:foregroundMark x1="14250" y1="62778" x2="14250" y2="61111"/>
                        <a14:foregroundMark x1="56750" y1="82889" x2="75000" y2="60000"/>
                        <a14:foregroundMark x1="87583" y1="45556" x2="87833" y2="38889"/>
                        <a14:foregroundMark x1="87833" y1="38889" x2="86083" y2="32222"/>
                        <a14:foregroundMark x1="86083" y1="32222" x2="83500" y2="28778"/>
                        <a14:foregroundMark x1="29167" y1="26222" x2="29167" y2="26222"/>
                        <a14:foregroundMark x1="29167" y1="26222" x2="29167" y2="26222"/>
                        <a14:foregroundMark x1="72667" y1="64111" x2="72667" y2="64111"/>
                        <a14:foregroundMark x1="64833" y1="74556" x2="64833" y2="74556"/>
                        <a14:foregroundMark x1="57000" y1="83444" x2="58500" y2="81667"/>
                        <a14:foregroundMark x1="87583" y1="34111" x2="84250" y2="27778"/>
                        <a14:foregroundMark x1="86500" y1="30889" x2="85750" y2="30000"/>
                        <a14:foregroundMark x1="63833" y1="23778" x2="63833" y2="23778"/>
                        <a14:foregroundMark x1="64917" y1="23778" x2="64917" y2="23778"/>
                        <a14:foregroundMark x1="73000" y1="23667" x2="73000" y2="23667"/>
                        <a14:foregroundMark x1="78667" y1="23444" x2="78667" y2="23444"/>
                        <a14:foregroundMark x1="16333" y1="36222" x2="15167" y2="40000"/>
                        <a14:foregroundMark x1="16000" y1="36556" x2="13833" y2="42556"/>
                        <a14:foregroundMark x1="13833" y1="42556" x2="13667" y2="45111"/>
                        <a14:foregroundMark x1="13583" y1="61111" x2="13750" y2="54778"/>
                        <a14:foregroundMark x1="13750" y1="54778" x2="13583" y2="60667"/>
                        <a14:foregroundMark x1="29417" y1="25667" x2="29417" y2="25667"/>
                        <a14:foregroundMark x1="28667" y1="25778" x2="28667" y2="2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37" t="22597" r="11334" b="8729"/>
          <a:stretch>
            <a:fillRect/>
          </a:stretch>
        </p:blipFill>
        <p:spPr>
          <a:xfrm>
            <a:off x="12484208" y="6330385"/>
            <a:ext cx="5802171" cy="39566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192BD6-5BD6-F9D1-5840-1E5A01F5C8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3085" y="6707467"/>
            <a:ext cx="4679629" cy="407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-567140" y="5361572"/>
            <a:ext cx="7753441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GB" sz="9999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Value Proposition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14915719" y="6494046"/>
            <a:ext cx="3372281" cy="3792954"/>
          </a:xfrm>
          <a:custGeom>
            <a:avLst/>
            <a:gdLst/>
            <a:ahLst/>
            <a:cxnLst/>
            <a:rect l="l" t="t" r="r" b="b"/>
            <a:pathLst>
              <a:path w="3372281" h="3792954">
                <a:moveTo>
                  <a:pt x="0" y="0"/>
                </a:moveTo>
                <a:lnTo>
                  <a:pt x="3372281" y="0"/>
                </a:lnTo>
                <a:lnTo>
                  <a:pt x="3372281" y="3792954"/>
                </a:lnTo>
                <a:lnTo>
                  <a:pt x="0" y="379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pic>
        <p:nvPicPr>
          <p:cNvPr id="15" name="Picture 14" descr="A person riding a bicycle on a sidewalk&#10;&#10;AI-generated content may be incorrect.">
            <a:extLst>
              <a:ext uri="{FF2B5EF4-FFF2-40B4-BE49-F238E27FC236}">
                <a16:creationId xmlns:a16="http://schemas.microsoft.com/office/drawing/2014/main" id="{5CAAB2EA-996E-72C1-2701-1EF6C923EA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972" t="11342" r="-46239" b="-45362"/>
          <a:stretch>
            <a:fillRect/>
          </a:stretch>
        </p:blipFill>
        <p:spPr>
          <a:xfrm>
            <a:off x="-5728680" y="0"/>
            <a:ext cx="19339182" cy="8379102"/>
          </a:xfrm>
          <a:prstGeom prst="diagStripe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79EE9D9B-15B6-83EE-CF7A-116A8FF0CC2A}"/>
              </a:ext>
            </a:extLst>
          </p:cNvPr>
          <p:cNvSpPr/>
          <p:nvPr/>
        </p:nvSpPr>
        <p:spPr>
          <a:xfrm>
            <a:off x="16944619" y="0"/>
            <a:ext cx="1338618" cy="773052"/>
          </a:xfrm>
          <a:custGeom>
            <a:avLst/>
            <a:gdLst/>
            <a:ahLst/>
            <a:cxnLst/>
            <a:rect l="l" t="t" r="r" b="b"/>
            <a:pathLst>
              <a:path w="1338618" h="773052">
                <a:moveTo>
                  <a:pt x="0" y="0"/>
                </a:moveTo>
                <a:lnTo>
                  <a:pt x="1338619" y="0"/>
                </a:lnTo>
                <a:lnTo>
                  <a:pt x="1338619" y="773053"/>
                </a:lnTo>
                <a:lnTo>
                  <a:pt x="0" y="773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585EC0D-27D0-0750-5013-7C6F3D0C84C4}"/>
              </a:ext>
            </a:extLst>
          </p:cNvPr>
          <p:cNvSpPr/>
          <p:nvPr/>
        </p:nvSpPr>
        <p:spPr>
          <a:xfrm rot="12600000">
            <a:off x="10527422" y="1104901"/>
            <a:ext cx="8061533" cy="2599402"/>
          </a:xfrm>
          <a:custGeom>
            <a:avLst/>
            <a:gdLst>
              <a:gd name="connsiteX0" fmla="*/ 3569775 w 4512478"/>
              <a:gd name="connsiteY0" fmla="*/ 1081949 h 1435536"/>
              <a:gd name="connsiteX1" fmla="*/ 115567 w 4512478"/>
              <a:gd name="connsiteY1" fmla="*/ 343728 h 1435536"/>
              <a:gd name="connsiteX2" fmla="*/ 0 w 4512478"/>
              <a:gd name="connsiteY2" fmla="*/ 165026 h 1435536"/>
              <a:gd name="connsiteX3" fmla="*/ 269096 w 4512478"/>
              <a:gd name="connsiteY3" fmla="*/ 9664 h 1435536"/>
              <a:gd name="connsiteX4" fmla="*/ 367388 w 4512478"/>
              <a:gd name="connsiteY4" fmla="*/ 161654 h 1435536"/>
              <a:gd name="connsiteX5" fmla="*/ 3414413 w 4512478"/>
              <a:gd name="connsiteY5" fmla="*/ 812854 h 1435536"/>
              <a:gd name="connsiteX6" fmla="*/ 4233937 w 4512478"/>
              <a:gd name="connsiteY6" fmla="*/ 15646 h 1435536"/>
              <a:gd name="connsiteX7" fmla="*/ 4242511 w 4512478"/>
              <a:gd name="connsiteY7" fmla="*/ 0 h 1435536"/>
              <a:gd name="connsiteX8" fmla="*/ 4512478 w 4512478"/>
              <a:gd name="connsiteY8" fmla="*/ 153271 h 1435536"/>
              <a:gd name="connsiteX9" fmla="*/ 4498814 w 4512478"/>
              <a:gd name="connsiteY9" fmla="*/ 178208 h 1435536"/>
              <a:gd name="connsiteX10" fmla="*/ 3569775 w 4512478"/>
              <a:gd name="connsiteY10" fmla="*/ 1081949 h 143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12478" h="1435536">
                <a:moveTo>
                  <a:pt x="3569775" y="1081949"/>
                </a:moveTo>
                <a:cubicBezTo>
                  <a:pt x="2387826" y="1764347"/>
                  <a:pt x="897060" y="1427342"/>
                  <a:pt x="115567" y="343728"/>
                </a:cubicBezTo>
                <a:lnTo>
                  <a:pt x="0" y="165026"/>
                </a:lnTo>
                <a:lnTo>
                  <a:pt x="269096" y="9664"/>
                </a:lnTo>
                <a:lnTo>
                  <a:pt x="367388" y="161654"/>
                </a:lnTo>
                <a:cubicBezTo>
                  <a:pt x="1056758" y="1117532"/>
                  <a:pt x="2371792" y="1414811"/>
                  <a:pt x="3414413" y="812854"/>
                </a:cubicBezTo>
                <a:cubicBezTo>
                  <a:pt x="3761954" y="612201"/>
                  <a:pt x="4038099" y="335378"/>
                  <a:pt x="4233937" y="15646"/>
                </a:cubicBezTo>
                <a:lnTo>
                  <a:pt x="4242511" y="0"/>
                </a:lnTo>
                <a:lnTo>
                  <a:pt x="4512478" y="153271"/>
                </a:lnTo>
                <a:lnTo>
                  <a:pt x="4498814" y="178208"/>
                </a:lnTo>
                <a:cubicBezTo>
                  <a:pt x="4276806" y="540667"/>
                  <a:pt x="3963758" y="854482"/>
                  <a:pt x="3569775" y="10819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493283-D8B9-8532-CAC4-528108CBF730}"/>
              </a:ext>
            </a:extLst>
          </p:cNvPr>
          <p:cNvSpPr/>
          <p:nvPr/>
        </p:nvSpPr>
        <p:spPr>
          <a:xfrm rot="12600000">
            <a:off x="7848600" y="1758063"/>
            <a:ext cx="4593948" cy="7035805"/>
          </a:xfrm>
          <a:custGeom>
            <a:avLst/>
            <a:gdLst>
              <a:gd name="connsiteX0" fmla="*/ 2251118 w 2571482"/>
              <a:gd name="connsiteY0" fmla="*/ 3885568 h 3885568"/>
              <a:gd name="connsiteX1" fmla="*/ 1981151 w 2571482"/>
              <a:gd name="connsiteY1" fmla="*/ 3732297 h 3885568"/>
              <a:gd name="connsiteX2" fmla="*/ 2025033 w 2571482"/>
              <a:gd name="connsiteY2" fmla="*/ 3652213 h 3885568"/>
              <a:gd name="connsiteX3" fmla="*/ 1948800 w 2571482"/>
              <a:gd name="connsiteY3" fmla="*/ 1469850 h 3885568"/>
              <a:gd name="connsiteX4" fmla="*/ 96935 w 2571482"/>
              <a:gd name="connsiteY4" fmla="*/ 312649 h 3885568"/>
              <a:gd name="connsiteX5" fmla="*/ 0 w 2571482"/>
              <a:gd name="connsiteY5" fmla="*/ 310484 h 3885568"/>
              <a:gd name="connsiteX6" fmla="*/ 0 w 2571482"/>
              <a:gd name="connsiteY6" fmla="*/ 0 h 3885568"/>
              <a:gd name="connsiteX7" fmla="*/ 118560 w 2571482"/>
              <a:gd name="connsiteY7" fmla="*/ 2647 h 3885568"/>
              <a:gd name="connsiteX8" fmla="*/ 2217895 w 2571482"/>
              <a:gd name="connsiteY8" fmla="*/ 1314488 h 3885568"/>
              <a:gd name="connsiteX9" fmla="*/ 2304315 w 2571482"/>
              <a:gd name="connsiteY9" fmla="*/ 3788486 h 3885568"/>
              <a:gd name="connsiteX10" fmla="*/ 2251118 w 2571482"/>
              <a:gd name="connsiteY10" fmla="*/ 3885568 h 388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1482" h="3885568">
                <a:moveTo>
                  <a:pt x="2251118" y="3885568"/>
                </a:moveTo>
                <a:lnTo>
                  <a:pt x="1981151" y="3732297"/>
                </a:lnTo>
                <a:lnTo>
                  <a:pt x="2025033" y="3652213"/>
                </a:lnTo>
                <a:cubicBezTo>
                  <a:pt x="2351749" y="2981084"/>
                  <a:pt x="2350105" y="2164931"/>
                  <a:pt x="1948800" y="1469850"/>
                </a:cubicBezTo>
                <a:cubicBezTo>
                  <a:pt x="1547495" y="774769"/>
                  <a:pt x="841508" y="365269"/>
                  <a:pt x="96935" y="312649"/>
                </a:cubicBezTo>
                <a:lnTo>
                  <a:pt x="0" y="310484"/>
                </a:lnTo>
                <a:lnTo>
                  <a:pt x="0" y="0"/>
                </a:lnTo>
                <a:lnTo>
                  <a:pt x="118560" y="2647"/>
                </a:lnTo>
                <a:cubicBezTo>
                  <a:pt x="962632" y="62298"/>
                  <a:pt x="1762963" y="526522"/>
                  <a:pt x="2217895" y="1314488"/>
                </a:cubicBezTo>
                <a:cubicBezTo>
                  <a:pt x="2672828" y="2102454"/>
                  <a:pt x="2674691" y="3027672"/>
                  <a:pt x="2304315" y="3788486"/>
                </a:cubicBezTo>
                <a:lnTo>
                  <a:pt x="2251118" y="3885568"/>
                </a:lnTo>
                <a:close/>
              </a:path>
            </a:pathLst>
          </a:custGeom>
          <a:solidFill>
            <a:srgbClr val="F9D5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6992E40-0BBE-02F0-F289-151B50656940}"/>
              </a:ext>
            </a:extLst>
          </p:cNvPr>
          <p:cNvSpPr/>
          <p:nvPr/>
        </p:nvSpPr>
        <p:spPr>
          <a:xfrm rot="12600000">
            <a:off x="12007921" y="4174773"/>
            <a:ext cx="4620088" cy="7064826"/>
          </a:xfrm>
          <a:custGeom>
            <a:avLst/>
            <a:gdLst>
              <a:gd name="connsiteX0" fmla="*/ 596137 w 2586114"/>
              <a:gd name="connsiteY0" fmla="*/ 3746233 h 3901595"/>
              <a:gd name="connsiteX1" fmla="*/ 327042 w 2586114"/>
              <a:gd name="connsiteY1" fmla="*/ 3901595 h 3901595"/>
              <a:gd name="connsiteX2" fmla="*/ 230619 w 2586114"/>
              <a:gd name="connsiteY2" fmla="*/ 3713243 h 3901595"/>
              <a:gd name="connsiteX3" fmla="*/ 1318405 w 2586114"/>
              <a:gd name="connsiteY3" fmla="*/ 352700 h 3901595"/>
              <a:gd name="connsiteX4" fmla="*/ 2565587 w 2586114"/>
              <a:gd name="connsiteY4" fmla="*/ 0 h 3901595"/>
              <a:gd name="connsiteX5" fmla="*/ 2586114 w 2586114"/>
              <a:gd name="connsiteY5" fmla="*/ 458 h 3901595"/>
              <a:gd name="connsiteX6" fmla="*/ 2586114 w 2586114"/>
              <a:gd name="connsiteY6" fmla="*/ 310943 h 3901595"/>
              <a:gd name="connsiteX7" fmla="*/ 2573931 w 2586114"/>
              <a:gd name="connsiteY7" fmla="*/ 310670 h 3901595"/>
              <a:gd name="connsiteX8" fmla="*/ 1473767 w 2586114"/>
              <a:gd name="connsiteY8" fmla="*/ 621795 h 3901595"/>
              <a:gd name="connsiteX9" fmla="*/ 514210 w 2586114"/>
              <a:gd name="connsiteY9" fmla="*/ 3586196 h 3901595"/>
              <a:gd name="connsiteX10" fmla="*/ 596137 w 2586114"/>
              <a:gd name="connsiteY10" fmla="*/ 3746233 h 3901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86114" h="3901595">
                <a:moveTo>
                  <a:pt x="596137" y="3746233"/>
                </a:moveTo>
                <a:lnTo>
                  <a:pt x="327042" y="3901595"/>
                </a:lnTo>
                <a:lnTo>
                  <a:pt x="230619" y="3713243"/>
                </a:lnTo>
                <a:cubicBezTo>
                  <a:pt x="-317072" y="2494643"/>
                  <a:pt x="136456" y="1035099"/>
                  <a:pt x="1318405" y="352700"/>
                </a:cubicBezTo>
                <a:cubicBezTo>
                  <a:pt x="1712388" y="125234"/>
                  <a:pt x="2140685" y="11035"/>
                  <a:pt x="2565587" y="0"/>
                </a:cubicBezTo>
                <a:lnTo>
                  <a:pt x="2586114" y="458"/>
                </a:lnTo>
                <a:lnTo>
                  <a:pt x="2586114" y="310943"/>
                </a:lnTo>
                <a:lnTo>
                  <a:pt x="2573931" y="310670"/>
                </a:lnTo>
                <a:cubicBezTo>
                  <a:pt x="2199116" y="320405"/>
                  <a:pt x="1821308" y="421143"/>
                  <a:pt x="1473767" y="621795"/>
                </a:cubicBezTo>
                <a:cubicBezTo>
                  <a:pt x="431146" y="1223753"/>
                  <a:pt x="31081" y="2511245"/>
                  <a:pt x="514210" y="3586196"/>
                </a:cubicBezTo>
                <a:lnTo>
                  <a:pt x="596137" y="3746233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noProof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60A143-633F-6BE5-FAC2-8D63EED85A67}"/>
              </a:ext>
            </a:extLst>
          </p:cNvPr>
          <p:cNvSpPr txBox="1"/>
          <p:nvPr/>
        </p:nvSpPr>
        <p:spPr>
          <a:xfrm rot="1739889">
            <a:off x="9864009" y="1186819"/>
            <a:ext cx="7280408" cy="6052742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Up">
              <a:avLst/>
            </a:prstTxWarp>
            <a:noAutofit/>
          </a:bodyPr>
          <a:lstStyle/>
          <a:p>
            <a:pPr algn="ctr"/>
            <a:r>
              <a:rPr lang="en-GB" sz="2000" b="1" noProof="0" dirty="0"/>
              <a:t>ENVIRONMENT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AA5D78-9276-7E26-A539-873FBF92B590}"/>
              </a:ext>
            </a:extLst>
          </p:cNvPr>
          <p:cNvSpPr txBox="1"/>
          <p:nvPr/>
        </p:nvSpPr>
        <p:spPr>
          <a:xfrm rot="19664802">
            <a:off x="9912818" y="3569163"/>
            <a:ext cx="7483508" cy="6130152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Down">
              <a:avLst/>
            </a:prstTxWarp>
            <a:noAutofit/>
          </a:bodyPr>
          <a:lstStyle/>
          <a:p>
            <a:pPr algn="ctr"/>
            <a:r>
              <a:rPr lang="en-GB" sz="2000" b="1" noProof="0" dirty="0">
                <a:solidFill>
                  <a:schemeClr val="bg1"/>
                </a:solidFill>
              </a:rPr>
              <a:t>SOCIAL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897722-0520-D601-E8F3-89619CF9CBCC}"/>
              </a:ext>
            </a:extLst>
          </p:cNvPr>
          <p:cNvSpPr txBox="1"/>
          <p:nvPr/>
        </p:nvSpPr>
        <p:spPr>
          <a:xfrm rot="5400000">
            <a:off x="7587024" y="2351951"/>
            <a:ext cx="7585112" cy="6048037"/>
          </a:xfrm>
          <a:prstGeom prst="rect">
            <a:avLst/>
          </a:prstGeom>
          <a:noFill/>
        </p:spPr>
        <p:txBody>
          <a:bodyPr wrap="square" lIns="0" tIns="0" rIns="0" bIns="0" rtlCol="0" anchor="ctr">
            <a:prstTxWarp prst="textArchDown">
              <a:avLst/>
            </a:prstTxWarp>
            <a:noAutofit/>
          </a:bodyPr>
          <a:lstStyle/>
          <a:p>
            <a:pPr algn="ctr"/>
            <a:r>
              <a:rPr lang="en-GB" sz="2000" b="1" noProof="0" dirty="0"/>
              <a:t>GOVERNANCE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679B0FA-F835-1240-31AD-3A2EDA0537A0}"/>
              </a:ext>
            </a:extLst>
          </p:cNvPr>
          <p:cNvSpPr/>
          <p:nvPr/>
        </p:nvSpPr>
        <p:spPr>
          <a:xfrm>
            <a:off x="10936112" y="5520039"/>
            <a:ext cx="5903990" cy="3940851"/>
          </a:xfrm>
          <a:custGeom>
            <a:avLst/>
            <a:gdLst>
              <a:gd name="connsiteX0" fmla="*/ 0 w 3612629"/>
              <a:gd name="connsiteY0" fmla="*/ 2079676 h 2379091"/>
              <a:gd name="connsiteX1" fmla="*/ 1172228 w 3612629"/>
              <a:gd name="connsiteY1" fmla="*/ 2379092 h 2379091"/>
              <a:gd name="connsiteX2" fmla="*/ 3612630 w 3612629"/>
              <a:gd name="connsiteY2" fmla="*/ 0 h 2379091"/>
              <a:gd name="connsiteX3" fmla="*/ 1208001 w 3612629"/>
              <a:gd name="connsiteY3" fmla="*/ 0 h 2379091"/>
              <a:gd name="connsiteX4" fmla="*/ 103 w 3612629"/>
              <a:gd name="connsiteY4" fmla="*/ 2079676 h 237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2629" h="2379091">
                <a:moveTo>
                  <a:pt x="0" y="2079676"/>
                </a:moveTo>
                <a:cubicBezTo>
                  <a:pt x="347905" y="2270533"/>
                  <a:pt x="747401" y="2379092"/>
                  <a:pt x="1172228" y="2379092"/>
                </a:cubicBezTo>
                <a:cubicBezTo>
                  <a:pt x="2499644" y="2379092"/>
                  <a:pt x="3579648" y="1319558"/>
                  <a:pt x="3612630" y="0"/>
                </a:cubicBezTo>
                <a:lnTo>
                  <a:pt x="1208001" y="0"/>
                </a:lnTo>
                <a:lnTo>
                  <a:pt x="103" y="2079676"/>
                </a:lnTo>
                <a:close/>
              </a:path>
            </a:pathLst>
          </a:custGeom>
          <a:solidFill>
            <a:srgbClr val="3498DB"/>
          </a:solidFill>
          <a:ln w="10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EE33804-45D1-0A24-E462-11566BE69E06}"/>
              </a:ext>
            </a:extLst>
          </p:cNvPr>
          <p:cNvSpPr/>
          <p:nvPr/>
        </p:nvSpPr>
        <p:spPr>
          <a:xfrm>
            <a:off x="10926311" y="1373678"/>
            <a:ext cx="5913791" cy="3941023"/>
          </a:xfrm>
          <a:custGeom>
            <a:avLst/>
            <a:gdLst>
              <a:gd name="connsiteX0" fmla="*/ 3618626 w 3618626"/>
              <a:gd name="connsiteY0" fmla="*/ 2379092 h 2379195"/>
              <a:gd name="connsiteX1" fmla="*/ 1178225 w 3618626"/>
              <a:gd name="connsiteY1" fmla="*/ 0 h 2379195"/>
              <a:gd name="connsiteX2" fmla="*/ 0 w 3618626"/>
              <a:gd name="connsiteY2" fmla="*/ 302827 h 2379195"/>
              <a:gd name="connsiteX3" fmla="*/ 1213791 w 3618626"/>
              <a:gd name="connsiteY3" fmla="*/ 2379195 h 2379195"/>
              <a:gd name="connsiteX4" fmla="*/ 3618523 w 3618626"/>
              <a:gd name="connsiteY4" fmla="*/ 2379195 h 2379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8626" h="2379195">
                <a:moveTo>
                  <a:pt x="3618626" y="2379092"/>
                </a:moveTo>
                <a:cubicBezTo>
                  <a:pt x="3585645" y="1059534"/>
                  <a:pt x="2505744" y="0"/>
                  <a:pt x="1178225" y="0"/>
                </a:cubicBezTo>
                <a:cubicBezTo>
                  <a:pt x="750917" y="0"/>
                  <a:pt x="349353" y="109903"/>
                  <a:pt x="0" y="302827"/>
                </a:cubicBezTo>
                <a:lnTo>
                  <a:pt x="1213791" y="2379195"/>
                </a:lnTo>
                <a:lnTo>
                  <a:pt x="3618523" y="2379195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8100000" scaled="1"/>
            <a:tileRect/>
          </a:gradFill>
          <a:ln w="10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0A02D8-BAF2-6932-DDC7-8C1CE4735CBB}"/>
              </a:ext>
            </a:extLst>
          </p:cNvPr>
          <p:cNvSpPr/>
          <p:nvPr/>
        </p:nvSpPr>
        <p:spPr>
          <a:xfrm>
            <a:off x="8862398" y="1979080"/>
            <a:ext cx="3872011" cy="6882404"/>
          </a:xfrm>
          <a:custGeom>
            <a:avLst/>
            <a:gdLst>
              <a:gd name="connsiteX0" fmla="*/ 1155893 w 2369269"/>
              <a:gd name="connsiteY0" fmla="*/ 0 h 4154906"/>
              <a:gd name="connsiteX1" fmla="*/ 0 w 2369269"/>
              <a:gd name="connsiteY1" fmla="*/ 2075644 h 4154906"/>
              <a:gd name="connsiteX2" fmla="*/ 1161682 w 2369269"/>
              <a:gd name="connsiteY2" fmla="*/ 4154907 h 4154906"/>
              <a:gd name="connsiteX3" fmla="*/ 2369270 w 2369269"/>
              <a:gd name="connsiteY3" fmla="*/ 2075747 h 4154906"/>
              <a:gd name="connsiteX4" fmla="*/ 1155893 w 2369269"/>
              <a:gd name="connsiteY4" fmla="*/ 0 h 415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269" h="4154906">
                <a:moveTo>
                  <a:pt x="1155893" y="0"/>
                </a:moveTo>
                <a:cubicBezTo>
                  <a:pt x="462150" y="430513"/>
                  <a:pt x="0" y="1199109"/>
                  <a:pt x="0" y="2075644"/>
                </a:cubicBezTo>
                <a:cubicBezTo>
                  <a:pt x="0" y="2952179"/>
                  <a:pt x="464632" y="3725014"/>
                  <a:pt x="1161682" y="4154907"/>
                </a:cubicBezTo>
                <a:lnTo>
                  <a:pt x="2369270" y="2075747"/>
                </a:lnTo>
                <a:lnTo>
                  <a:pt x="1155893" y="0"/>
                </a:lnTo>
                <a:close/>
              </a:path>
            </a:pathLst>
          </a:custGeom>
          <a:solidFill>
            <a:srgbClr val="F9D549"/>
          </a:solidFill>
          <a:ln w="10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0A6552-B0A3-2EBD-16AE-5B03BB90BE5B}"/>
              </a:ext>
            </a:extLst>
          </p:cNvPr>
          <p:cNvSpPr/>
          <p:nvPr/>
        </p:nvSpPr>
        <p:spPr>
          <a:xfrm>
            <a:off x="10936112" y="6988419"/>
            <a:ext cx="2493253" cy="2472471"/>
          </a:xfrm>
          <a:custGeom>
            <a:avLst/>
            <a:gdLst>
              <a:gd name="connsiteX0" fmla="*/ 0 w 1525612"/>
              <a:gd name="connsiteY0" fmla="*/ 1193216 h 1492631"/>
              <a:gd name="connsiteX1" fmla="*/ 1172228 w 1525612"/>
              <a:gd name="connsiteY1" fmla="*/ 1492632 h 1492631"/>
              <a:gd name="connsiteX2" fmla="*/ 1525613 w 1525612"/>
              <a:gd name="connsiteY2" fmla="*/ 1467094 h 1492631"/>
              <a:gd name="connsiteX3" fmla="*/ 693019 w 1525612"/>
              <a:gd name="connsiteY3" fmla="*/ 0 h 1492631"/>
              <a:gd name="connsiteX4" fmla="*/ 0 w 1525612"/>
              <a:gd name="connsiteY4" fmla="*/ 1193113 h 149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5612" h="1492631">
                <a:moveTo>
                  <a:pt x="0" y="1193216"/>
                </a:moveTo>
                <a:cubicBezTo>
                  <a:pt x="347905" y="1384073"/>
                  <a:pt x="747401" y="1492632"/>
                  <a:pt x="1172228" y="1492632"/>
                </a:cubicBezTo>
                <a:cubicBezTo>
                  <a:pt x="1292263" y="1492632"/>
                  <a:pt x="1410230" y="1483843"/>
                  <a:pt x="1525613" y="1467094"/>
                </a:cubicBezTo>
                <a:lnTo>
                  <a:pt x="693019" y="0"/>
                </a:lnTo>
                <a:lnTo>
                  <a:pt x="0" y="1193113"/>
                </a:lnTo>
                <a:close/>
              </a:path>
            </a:pathLst>
          </a:custGeom>
          <a:gradFill flip="none" rotWithShape="1">
            <a:gsLst>
              <a:gs pos="0">
                <a:srgbClr val="3498DB">
                  <a:tint val="66000"/>
                  <a:satMod val="160000"/>
                </a:srgbClr>
              </a:gs>
              <a:gs pos="50000">
                <a:srgbClr val="3498DB">
                  <a:tint val="44500"/>
                  <a:satMod val="160000"/>
                </a:srgbClr>
              </a:gs>
              <a:gs pos="100000">
                <a:srgbClr val="3498DB">
                  <a:tint val="23500"/>
                  <a:satMod val="160000"/>
                </a:srgbClr>
              </a:gs>
            </a:gsLst>
            <a:lin ang="5400000" scaled="1"/>
            <a:tileRect/>
          </a:gradFill>
          <a:ln w="10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6471EE-ED58-B183-3E49-7EC99DA90CB1}"/>
              </a:ext>
            </a:extLst>
          </p:cNvPr>
          <p:cNvSpPr/>
          <p:nvPr/>
        </p:nvSpPr>
        <p:spPr>
          <a:xfrm>
            <a:off x="14579512" y="5520039"/>
            <a:ext cx="2260420" cy="2422294"/>
          </a:xfrm>
          <a:custGeom>
            <a:avLst/>
            <a:gdLst>
              <a:gd name="connsiteX0" fmla="*/ 0 w 1383142"/>
              <a:gd name="connsiteY0" fmla="*/ 0 h 1462338"/>
              <a:gd name="connsiteX1" fmla="*/ 849447 w 1383142"/>
              <a:gd name="connsiteY1" fmla="*/ 1462339 h 1462338"/>
              <a:gd name="connsiteX2" fmla="*/ 1383143 w 1383142"/>
              <a:gd name="connsiteY2" fmla="*/ 0 h 1462338"/>
              <a:gd name="connsiteX3" fmla="*/ 0 w 1383142"/>
              <a:gd name="connsiteY3" fmla="*/ 0 h 146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3142" h="1462338">
                <a:moveTo>
                  <a:pt x="0" y="0"/>
                </a:moveTo>
                <a:lnTo>
                  <a:pt x="849447" y="1462339"/>
                </a:lnTo>
                <a:cubicBezTo>
                  <a:pt x="1171815" y="1059637"/>
                  <a:pt x="1369288" y="552616"/>
                  <a:pt x="1383143" y="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498DB">
                  <a:tint val="66000"/>
                  <a:satMod val="160000"/>
                </a:srgbClr>
              </a:gs>
              <a:gs pos="50000">
                <a:srgbClr val="3498DB">
                  <a:tint val="44500"/>
                  <a:satMod val="160000"/>
                </a:srgbClr>
              </a:gs>
              <a:gs pos="100000">
                <a:srgbClr val="3498DB">
                  <a:tint val="23500"/>
                  <a:satMod val="160000"/>
                </a:srgbClr>
              </a:gs>
            </a:gsLst>
            <a:lin ang="0" scaled="1"/>
            <a:tileRect/>
          </a:gradFill>
          <a:ln w="10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42BD7B7-4F1B-C2BA-BD89-57F192717B21}"/>
              </a:ext>
            </a:extLst>
          </p:cNvPr>
          <p:cNvSpPr/>
          <p:nvPr/>
        </p:nvSpPr>
        <p:spPr>
          <a:xfrm>
            <a:off x="14563800" y="2878536"/>
            <a:ext cx="2276302" cy="2435994"/>
          </a:xfrm>
          <a:custGeom>
            <a:avLst/>
            <a:gdLst>
              <a:gd name="connsiteX0" fmla="*/ 1392861 w 1392860"/>
              <a:gd name="connsiteY0" fmla="*/ 1470610 h 1470609"/>
              <a:gd name="connsiteX1" fmla="*/ 852652 w 1392860"/>
              <a:gd name="connsiteY1" fmla="*/ 0 h 1470609"/>
              <a:gd name="connsiteX2" fmla="*/ 0 w 1392860"/>
              <a:gd name="connsiteY2" fmla="*/ 1470610 h 1470609"/>
              <a:gd name="connsiteX3" fmla="*/ 1392861 w 1392860"/>
              <a:gd name="connsiteY3" fmla="*/ 1470610 h 147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860" h="1470609">
                <a:moveTo>
                  <a:pt x="1392861" y="1470610"/>
                </a:moveTo>
                <a:cubicBezTo>
                  <a:pt x="1379007" y="914168"/>
                  <a:pt x="1178948" y="404045"/>
                  <a:pt x="852652" y="0"/>
                </a:cubicBezTo>
                <a:lnTo>
                  <a:pt x="0" y="1470610"/>
                </a:lnTo>
                <a:lnTo>
                  <a:pt x="1392861" y="147061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0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67A786-74E8-E5F6-738D-913B2C5FF156}"/>
              </a:ext>
            </a:extLst>
          </p:cNvPr>
          <p:cNvSpPr/>
          <p:nvPr/>
        </p:nvSpPr>
        <p:spPr>
          <a:xfrm>
            <a:off x="10926311" y="1373678"/>
            <a:ext cx="2504066" cy="2470246"/>
          </a:xfrm>
          <a:custGeom>
            <a:avLst/>
            <a:gdLst>
              <a:gd name="connsiteX0" fmla="*/ 1178225 w 1532229"/>
              <a:gd name="connsiteY0" fmla="*/ 0 h 1491287"/>
              <a:gd name="connsiteX1" fmla="*/ 0 w 1532229"/>
              <a:gd name="connsiteY1" fmla="*/ 302827 h 1491287"/>
              <a:gd name="connsiteX2" fmla="*/ 694776 w 1532229"/>
              <a:gd name="connsiteY2" fmla="*/ 1491288 h 1491287"/>
              <a:gd name="connsiteX3" fmla="*/ 1532230 w 1532229"/>
              <a:gd name="connsiteY3" fmla="*/ 25641 h 1491287"/>
              <a:gd name="connsiteX4" fmla="*/ 1178225 w 1532229"/>
              <a:gd name="connsiteY4" fmla="*/ 0 h 149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229" h="1491287">
                <a:moveTo>
                  <a:pt x="1178225" y="0"/>
                </a:moveTo>
                <a:cubicBezTo>
                  <a:pt x="750917" y="0"/>
                  <a:pt x="349353" y="109903"/>
                  <a:pt x="0" y="302827"/>
                </a:cubicBezTo>
                <a:lnTo>
                  <a:pt x="694776" y="1491288"/>
                </a:lnTo>
                <a:lnTo>
                  <a:pt x="1532230" y="25641"/>
                </a:lnTo>
                <a:cubicBezTo>
                  <a:pt x="1416641" y="8891"/>
                  <a:pt x="1298467" y="0"/>
                  <a:pt x="1178225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0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5674DAD-9ED1-622C-452F-2D909C35D052}"/>
              </a:ext>
            </a:extLst>
          </p:cNvPr>
          <p:cNvSpPr/>
          <p:nvPr/>
        </p:nvSpPr>
        <p:spPr>
          <a:xfrm>
            <a:off x="9131222" y="6879669"/>
            <a:ext cx="2760727" cy="1981813"/>
          </a:xfrm>
          <a:custGeom>
            <a:avLst/>
            <a:gdLst>
              <a:gd name="connsiteX0" fmla="*/ 997190 w 1689278"/>
              <a:gd name="connsiteY0" fmla="*/ 1196421 h 1196421"/>
              <a:gd name="connsiteX1" fmla="*/ 1689278 w 1689278"/>
              <a:gd name="connsiteY1" fmla="*/ 4859 h 1196421"/>
              <a:gd name="connsiteX2" fmla="*/ 0 w 1689278"/>
              <a:gd name="connsiteY2" fmla="*/ 0 h 1196421"/>
              <a:gd name="connsiteX3" fmla="*/ 997087 w 1689278"/>
              <a:gd name="connsiteY3" fmla="*/ 1196421 h 1196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278" h="1196421">
                <a:moveTo>
                  <a:pt x="997190" y="1196421"/>
                </a:moveTo>
                <a:lnTo>
                  <a:pt x="1689278" y="4859"/>
                </a:lnTo>
                <a:lnTo>
                  <a:pt x="0" y="0"/>
                </a:lnTo>
                <a:cubicBezTo>
                  <a:pt x="193752" y="499164"/>
                  <a:pt x="546930" y="918821"/>
                  <a:pt x="997087" y="1196421"/>
                </a:cubicBezTo>
                <a:close/>
              </a:path>
            </a:pathLst>
          </a:custGeom>
          <a:gradFill flip="none" rotWithShape="1">
            <a:gsLst>
              <a:gs pos="0">
                <a:srgbClr val="F9D549">
                  <a:tint val="66000"/>
                  <a:satMod val="160000"/>
                </a:srgbClr>
              </a:gs>
              <a:gs pos="50000">
                <a:srgbClr val="F9D549">
                  <a:tint val="44500"/>
                  <a:satMod val="160000"/>
                </a:srgbClr>
              </a:gs>
              <a:gs pos="100000">
                <a:srgbClr val="F9D549">
                  <a:tint val="23500"/>
                  <a:satMod val="160000"/>
                </a:srgbClr>
              </a:gs>
            </a:gsLst>
            <a:lin ang="13500000" scaled="1"/>
            <a:tileRect/>
          </a:gradFill>
          <a:ln w="10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05DAA87-2B1C-ADB0-694E-414918434E3B}"/>
              </a:ext>
            </a:extLst>
          </p:cNvPr>
          <p:cNvSpPr/>
          <p:nvPr/>
        </p:nvSpPr>
        <p:spPr>
          <a:xfrm>
            <a:off x="9137980" y="1979080"/>
            <a:ext cx="2743154" cy="1958694"/>
          </a:xfrm>
          <a:custGeom>
            <a:avLst/>
            <a:gdLst>
              <a:gd name="connsiteX0" fmla="*/ 987265 w 1678525"/>
              <a:gd name="connsiteY0" fmla="*/ 0 h 1182463"/>
              <a:gd name="connsiteX1" fmla="*/ 0 w 1678525"/>
              <a:gd name="connsiteY1" fmla="*/ 1182464 h 1182463"/>
              <a:gd name="connsiteX2" fmla="*/ 1678526 w 1678525"/>
              <a:gd name="connsiteY2" fmla="*/ 1182464 h 1182463"/>
              <a:gd name="connsiteX3" fmla="*/ 987265 w 1678525"/>
              <a:gd name="connsiteY3" fmla="*/ 0 h 118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25" h="1182463">
                <a:moveTo>
                  <a:pt x="987265" y="0"/>
                </a:moveTo>
                <a:cubicBezTo>
                  <a:pt x="543001" y="275636"/>
                  <a:pt x="193752" y="689917"/>
                  <a:pt x="0" y="1182464"/>
                </a:cubicBezTo>
                <a:lnTo>
                  <a:pt x="1678526" y="1182464"/>
                </a:lnTo>
                <a:lnTo>
                  <a:pt x="987265" y="0"/>
                </a:lnTo>
                <a:close/>
              </a:path>
            </a:pathLst>
          </a:custGeom>
          <a:gradFill flip="none" rotWithShape="1">
            <a:gsLst>
              <a:gs pos="0">
                <a:srgbClr val="F9D549">
                  <a:tint val="66000"/>
                  <a:satMod val="160000"/>
                </a:srgbClr>
              </a:gs>
              <a:gs pos="50000">
                <a:srgbClr val="F9D549">
                  <a:tint val="44500"/>
                  <a:satMod val="160000"/>
                </a:srgbClr>
              </a:gs>
              <a:gs pos="100000">
                <a:srgbClr val="F9D549">
                  <a:tint val="23500"/>
                  <a:satMod val="160000"/>
                </a:srgbClr>
              </a:gs>
            </a:gsLst>
            <a:lin ang="13500000" scaled="1"/>
            <a:tileRect/>
          </a:gradFill>
          <a:ln w="10332" cap="flat">
            <a:noFill/>
            <a:prstDash val="solid"/>
            <a:miter/>
          </a:ln>
        </p:spPr>
        <p:txBody>
          <a:bodyPr rtlCol="0" anchor="ctr"/>
          <a:lstStyle/>
          <a:p>
            <a:endParaRPr lang="en-GB" noProof="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EE74F8-506B-BDD7-C399-39B3D2DE60ED}"/>
              </a:ext>
            </a:extLst>
          </p:cNvPr>
          <p:cNvSpPr txBox="1"/>
          <p:nvPr/>
        </p:nvSpPr>
        <p:spPr>
          <a:xfrm>
            <a:off x="11510928" y="1710928"/>
            <a:ext cx="1045837" cy="10350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4000" b="1" noProof="0" dirty="0">
                <a:ea typeface="Segoe UI Black" panose="020B0A02040204020203" pitchFamily="34" charset="0"/>
              </a:rPr>
              <a:t>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3E872C-235A-9FD4-AD74-6BEB25B46349}"/>
              </a:ext>
            </a:extLst>
          </p:cNvPr>
          <p:cNvSpPr txBox="1"/>
          <p:nvPr/>
        </p:nvSpPr>
        <p:spPr>
          <a:xfrm>
            <a:off x="15413355" y="5703132"/>
            <a:ext cx="1045837" cy="10350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4000" b="1" noProof="0" dirty="0">
                <a:ea typeface="Segoe UI Black" panose="020B0A02040204020203" pitchFamily="34" charset="0"/>
              </a:rPr>
              <a:t>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D7286D-792F-A7A0-1707-A32872DFEFFA}"/>
              </a:ext>
            </a:extLst>
          </p:cNvPr>
          <p:cNvSpPr txBox="1"/>
          <p:nvPr/>
        </p:nvSpPr>
        <p:spPr>
          <a:xfrm>
            <a:off x="10040712" y="7046131"/>
            <a:ext cx="1045837" cy="10350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GB" sz="4000" b="1" noProof="0" dirty="0">
                <a:ea typeface="Segoe UI Black" panose="020B0A02040204020203" pitchFamily="34" charset="0"/>
              </a:rPr>
              <a:t>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28985E-E73E-9485-D8AF-C66FAC9AC965}"/>
              </a:ext>
            </a:extLst>
          </p:cNvPr>
          <p:cNvSpPr txBox="1"/>
          <p:nvPr/>
        </p:nvSpPr>
        <p:spPr>
          <a:xfrm>
            <a:off x="9433951" y="4306983"/>
            <a:ext cx="2372319" cy="21625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Infrastructure Damage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Council Investment</a:t>
            </a:r>
            <a:r>
              <a:rPr lang="en-GB" sz="2000" b="1" baseline="30000" noProof="0" dirty="0"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lang="en-GB" sz="2000" b="1" noProof="0" dirty="0"/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Industry Investment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Employee Benefits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506EC9-6AD1-9E64-2272-DC0D9C6496F3}"/>
              </a:ext>
            </a:extLst>
          </p:cNvPr>
          <p:cNvSpPr txBox="1"/>
          <p:nvPr/>
        </p:nvSpPr>
        <p:spPr>
          <a:xfrm>
            <a:off x="12937059" y="2504052"/>
            <a:ext cx="2372319" cy="21625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Reduce Traffic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Fuel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Rubbish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GB" sz="2000" b="1" noProof="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7E4464-19E2-9ECF-2375-522BA0F0ADE7}"/>
              </a:ext>
            </a:extLst>
          </p:cNvPr>
          <p:cNvSpPr txBox="1"/>
          <p:nvPr/>
        </p:nvSpPr>
        <p:spPr>
          <a:xfrm>
            <a:off x="12646646" y="6367475"/>
            <a:ext cx="2372319" cy="216258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Bike Availability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Distance to Dock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Usage Cost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Dock Availability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b="1" noProof="0" dirty="0"/>
              <a:t>POI Coverage</a:t>
            </a: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GB" noProof="0" dirty="0"/>
          </a:p>
        </p:txBody>
      </p:sp>
      <p:pic>
        <p:nvPicPr>
          <p:cNvPr id="40" name="Graphic 39" descr="court">
            <a:extLst>
              <a:ext uri="{FF2B5EF4-FFF2-40B4-BE49-F238E27FC236}">
                <a16:creationId xmlns:a16="http://schemas.microsoft.com/office/drawing/2014/main" id="{41278D9C-0EC7-72A9-6562-5079A061BB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4376" y="2718442"/>
            <a:ext cx="925711" cy="938280"/>
          </a:xfrm>
          <a:prstGeom prst="rect">
            <a:avLst/>
          </a:prstGeom>
        </p:spPr>
      </p:pic>
      <p:pic>
        <p:nvPicPr>
          <p:cNvPr id="41" name="Graphic 40" descr="openhandwithplant">
            <a:extLst>
              <a:ext uri="{FF2B5EF4-FFF2-40B4-BE49-F238E27FC236}">
                <a16:creationId xmlns:a16="http://schemas.microsoft.com/office/drawing/2014/main" id="{04A29F2C-1433-EB09-D4FF-3535C0045C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400058" y="4072346"/>
            <a:ext cx="946229" cy="959076"/>
          </a:xfrm>
          <a:prstGeom prst="rect">
            <a:avLst/>
          </a:prstGeom>
        </p:spPr>
      </p:pic>
      <p:pic>
        <p:nvPicPr>
          <p:cNvPr id="42" name="Graphic 41" descr="team">
            <a:extLst>
              <a:ext uri="{FF2B5EF4-FFF2-40B4-BE49-F238E27FC236}">
                <a16:creationId xmlns:a16="http://schemas.microsoft.com/office/drawing/2014/main" id="{E231CCCF-1B6E-F923-2976-9AB19EDBC1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5695" y="8061578"/>
            <a:ext cx="899998" cy="912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>
            <a:off x="210337" y="6704383"/>
            <a:ext cx="3372281" cy="3792954"/>
          </a:xfrm>
          <a:custGeom>
            <a:avLst/>
            <a:gdLst/>
            <a:ahLst/>
            <a:cxnLst/>
            <a:rect l="l" t="t" r="r" b="b"/>
            <a:pathLst>
              <a:path w="3372281" h="3792954">
                <a:moveTo>
                  <a:pt x="0" y="0"/>
                </a:moveTo>
                <a:lnTo>
                  <a:pt x="3372280" y="0"/>
                </a:lnTo>
                <a:lnTo>
                  <a:pt x="3372280" y="3792954"/>
                </a:lnTo>
                <a:lnTo>
                  <a:pt x="0" y="379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grpSp>
        <p:nvGrpSpPr>
          <p:cNvPr id="12" name="Group 12"/>
          <p:cNvGrpSpPr/>
          <p:nvPr/>
        </p:nvGrpSpPr>
        <p:grpSpPr>
          <a:xfrm>
            <a:off x="152400" y="0"/>
            <a:ext cx="19106307" cy="9132838"/>
            <a:chOff x="0" y="0"/>
            <a:chExt cx="25475076" cy="12177119"/>
          </a:xfrm>
        </p:grpSpPr>
        <p:sp>
          <p:nvSpPr>
            <p:cNvPr id="13" name="TextBox 13"/>
            <p:cNvSpPr txBox="1"/>
            <p:nvPr/>
          </p:nvSpPr>
          <p:spPr>
            <a:xfrm>
              <a:off x="10769600" y="10684060"/>
              <a:ext cx="14705476" cy="1493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GB" sz="3000" noProof="0" dirty="0">
                  <a:solidFill>
                    <a:srgbClr val="2B2929"/>
                  </a:solidFill>
                  <a:latin typeface="DM Sans"/>
                  <a:ea typeface="DM Sans"/>
                  <a:cs typeface="DM Sans"/>
                  <a:sym typeface="DM Sans"/>
                </a:rPr>
                <a:t>This slide will be giving a breakdown of 2-4 graphics defining our behind the scenes of our modelling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14705476" cy="201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999"/>
                </a:lnSpc>
              </a:pPr>
              <a:r>
                <a:rPr lang="en-GB" sz="9999" noProof="0" dirty="0">
                  <a:solidFill>
                    <a:srgbClr val="2B2929"/>
                  </a:solidFill>
                  <a:latin typeface="DM Sans"/>
                  <a:ea typeface="DM Sans"/>
                  <a:cs typeface="DM Sans"/>
                  <a:sym typeface="DM Sans"/>
                </a:rPr>
                <a:t>Underlying Magic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5AE3E98-BA08-944A-7E8C-F6AE0F5B8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15" y="1514475"/>
            <a:ext cx="6763898" cy="6039693"/>
          </a:xfrm>
          <a:prstGeom prst="round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33CB34B1-C194-15CA-891F-2ACA64DDAD55}"/>
              </a:ext>
            </a:extLst>
          </p:cNvPr>
          <p:cNvSpPr/>
          <p:nvPr/>
        </p:nvSpPr>
        <p:spPr>
          <a:xfrm>
            <a:off x="16939857" y="-39628"/>
            <a:ext cx="1338618" cy="773052"/>
          </a:xfrm>
          <a:custGeom>
            <a:avLst/>
            <a:gdLst/>
            <a:ahLst/>
            <a:cxnLst/>
            <a:rect l="l" t="t" r="r" b="b"/>
            <a:pathLst>
              <a:path w="1338618" h="773052">
                <a:moveTo>
                  <a:pt x="0" y="0"/>
                </a:moveTo>
                <a:lnTo>
                  <a:pt x="1338619" y="0"/>
                </a:lnTo>
                <a:lnTo>
                  <a:pt x="1338619" y="773053"/>
                </a:lnTo>
                <a:lnTo>
                  <a:pt x="0" y="773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hill with a city in the background&#10;&#10;AI-generated content may be incorrect.">
            <a:extLst>
              <a:ext uri="{FF2B5EF4-FFF2-40B4-BE49-F238E27FC236}">
                <a16:creationId xmlns:a16="http://schemas.microsoft.com/office/drawing/2014/main" id="{C882D2A8-CA5A-F26F-694A-04CF7C5E9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6214" y="-447676"/>
            <a:ext cx="16102014" cy="10734676"/>
          </a:xfrm>
          <a:prstGeom prst="rect">
            <a:avLst/>
          </a:pr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426A0908-1CF2-9854-9BC7-6C89811EED98}"/>
              </a:ext>
            </a:extLst>
          </p:cNvPr>
          <p:cNvSpPr/>
          <p:nvPr/>
        </p:nvSpPr>
        <p:spPr>
          <a:xfrm rot="16200000">
            <a:off x="1850612" y="50387"/>
            <a:ext cx="10315575" cy="10214800"/>
          </a:xfrm>
          <a:prstGeom prst="rtTriangle">
            <a:avLst/>
          </a:prstGeom>
          <a:solidFill>
            <a:srgbClr val="2B29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2543175" cy="2860422"/>
          </a:xfrm>
          <a:custGeom>
            <a:avLst/>
            <a:gdLst/>
            <a:ahLst/>
            <a:cxnLst/>
            <a:rect l="l" t="t" r="r" b="b"/>
            <a:pathLst>
              <a:path w="2543175" h="2860422">
                <a:moveTo>
                  <a:pt x="0" y="0"/>
                </a:moveTo>
                <a:lnTo>
                  <a:pt x="2543175" y="0"/>
                </a:lnTo>
                <a:lnTo>
                  <a:pt x="2543175" y="2860422"/>
                </a:lnTo>
                <a:lnTo>
                  <a:pt x="0" y="286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6" name="TextBox 6"/>
          <p:cNvSpPr txBox="1"/>
          <p:nvPr/>
        </p:nvSpPr>
        <p:spPr>
          <a:xfrm>
            <a:off x="7668331" y="7240406"/>
            <a:ext cx="9590969" cy="227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3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Station locations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3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Bikes per station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3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Coverage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GB" sz="3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Scores?</a:t>
            </a:r>
            <a:endParaRPr lang="en-GB" sz="3000" noProof="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61859" y="1028700"/>
            <a:ext cx="7797441" cy="1520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GB" sz="9999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Outputs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4676DD6A-1DEA-D568-FFB8-648637129F2B}"/>
              </a:ext>
            </a:extLst>
          </p:cNvPr>
          <p:cNvSpPr/>
          <p:nvPr/>
        </p:nvSpPr>
        <p:spPr>
          <a:xfrm>
            <a:off x="16873182" y="64691"/>
            <a:ext cx="1338618" cy="773052"/>
          </a:xfrm>
          <a:custGeom>
            <a:avLst/>
            <a:gdLst/>
            <a:ahLst/>
            <a:cxnLst/>
            <a:rect l="l" t="t" r="r" b="b"/>
            <a:pathLst>
              <a:path w="1338618" h="773052">
                <a:moveTo>
                  <a:pt x="0" y="0"/>
                </a:moveTo>
                <a:lnTo>
                  <a:pt x="1338619" y="0"/>
                </a:lnTo>
                <a:lnTo>
                  <a:pt x="1338619" y="773053"/>
                </a:lnTo>
                <a:lnTo>
                  <a:pt x="0" y="773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river running through a city&#10;&#10;AI-generated content may be incorrect.">
            <a:extLst>
              <a:ext uri="{FF2B5EF4-FFF2-40B4-BE49-F238E27FC236}">
                <a16:creationId xmlns:a16="http://schemas.microsoft.com/office/drawing/2014/main" id="{00E38E19-8012-FE5F-1C44-58E172D76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8" r="15333"/>
          <a:stretch>
            <a:fillRect/>
          </a:stretch>
        </p:blipFill>
        <p:spPr>
          <a:xfrm>
            <a:off x="1" y="0"/>
            <a:ext cx="9153620" cy="10277631"/>
          </a:xfrm>
          <a:prstGeom prst="rtTriangle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060021" y="1852682"/>
            <a:ext cx="9199279" cy="5253116"/>
            <a:chOff x="0" y="0"/>
            <a:chExt cx="12265706" cy="7004156"/>
          </a:xfrm>
        </p:grpSpPr>
        <p:sp>
          <p:nvSpPr>
            <p:cNvPr id="6" name="TextBox 6"/>
            <p:cNvSpPr txBox="1"/>
            <p:nvPr/>
          </p:nvSpPr>
          <p:spPr>
            <a:xfrm>
              <a:off x="0" y="3972214"/>
              <a:ext cx="12265706" cy="3031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GB" sz="3000" noProof="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Budget: 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GB" sz="300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Fixed Startup Costs</a:t>
              </a:r>
              <a:endParaRPr lang="en-GB" sz="3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GB" sz="3000" noProof="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Cost per user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GB" sz="300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Recoup time</a:t>
              </a:r>
              <a:endParaRPr lang="en-GB" sz="3000" noProof="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2265706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GB" sz="6999" noProof="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Financial Projections</a:t>
              </a:r>
            </a:p>
            <a:p>
              <a:pPr algn="l">
                <a:lnSpc>
                  <a:spcPts val="8399"/>
                </a:lnSpc>
              </a:pPr>
              <a:r>
                <a:rPr lang="en-GB" sz="6999" noProof="0" dirty="0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and Key Metrics</a:t>
              </a:r>
            </a:p>
          </p:txBody>
        </p:sp>
      </p:grpSp>
      <p:sp>
        <p:nvSpPr>
          <p:cNvPr id="21" name="Freeform 6">
            <a:extLst>
              <a:ext uri="{FF2B5EF4-FFF2-40B4-BE49-F238E27FC236}">
                <a16:creationId xmlns:a16="http://schemas.microsoft.com/office/drawing/2014/main" id="{D1BDDA13-AF8F-1CFA-25D0-2B78E5BA209F}"/>
              </a:ext>
            </a:extLst>
          </p:cNvPr>
          <p:cNvSpPr/>
          <p:nvPr/>
        </p:nvSpPr>
        <p:spPr>
          <a:xfrm>
            <a:off x="16918222" y="0"/>
            <a:ext cx="1338618" cy="773052"/>
          </a:xfrm>
          <a:custGeom>
            <a:avLst/>
            <a:gdLst/>
            <a:ahLst/>
            <a:cxnLst/>
            <a:rect l="l" t="t" r="r" b="b"/>
            <a:pathLst>
              <a:path w="1338618" h="773052">
                <a:moveTo>
                  <a:pt x="0" y="0"/>
                </a:moveTo>
                <a:lnTo>
                  <a:pt x="1338619" y="0"/>
                </a:lnTo>
                <a:lnTo>
                  <a:pt x="1338619" y="773053"/>
                </a:lnTo>
                <a:lnTo>
                  <a:pt x="0" y="773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3973896" y="482865"/>
            <a:ext cx="9755892" cy="144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GB" sz="9999" b="1" noProof="0" dirty="0">
                <a:solidFill>
                  <a:srgbClr val="FFFFFF"/>
                </a:solidFill>
                <a:latin typeface="Arial" panose="020B0604020202020204" pitchFamily="34" charset="0"/>
                <a:ea typeface="DM Sans"/>
                <a:cs typeface="Arial" panose="020B0604020202020204" pitchFamily="34" charset="0"/>
                <a:sym typeface="DM Sans"/>
              </a:rPr>
              <a:t>SWOT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5596504" y="-158624"/>
            <a:ext cx="2543175" cy="2860422"/>
          </a:xfrm>
          <a:custGeom>
            <a:avLst/>
            <a:gdLst/>
            <a:ahLst/>
            <a:cxnLst/>
            <a:rect l="l" t="t" r="r" b="b"/>
            <a:pathLst>
              <a:path w="2543175" h="2860422">
                <a:moveTo>
                  <a:pt x="0" y="0"/>
                </a:moveTo>
                <a:lnTo>
                  <a:pt x="2543175" y="0"/>
                </a:lnTo>
                <a:lnTo>
                  <a:pt x="2543175" y="2860421"/>
                </a:lnTo>
                <a:lnTo>
                  <a:pt x="0" y="2860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reeform 2">
            <a:extLst>
              <a:ext uri="{FF2B5EF4-FFF2-40B4-BE49-F238E27FC236}">
                <a16:creationId xmlns:a16="http://schemas.microsoft.com/office/drawing/2014/main" id="{AF90F206-5162-EDF1-1FD1-AD3BE217618E}"/>
              </a:ext>
            </a:extLst>
          </p:cNvPr>
          <p:cNvSpPr/>
          <p:nvPr/>
        </p:nvSpPr>
        <p:spPr>
          <a:xfrm rot="5400000" flipV="1">
            <a:off x="5200617" y="-759247"/>
            <a:ext cx="4291808" cy="12592102"/>
          </a:xfrm>
          <a:custGeom>
            <a:avLst/>
            <a:gdLst/>
            <a:ahLst/>
            <a:cxnLst/>
            <a:rect l="l" t="t" r="r" b="b"/>
            <a:pathLst>
              <a:path w="4291808" h="12592102">
                <a:moveTo>
                  <a:pt x="0" y="0"/>
                </a:moveTo>
                <a:lnTo>
                  <a:pt x="4291808" y="0"/>
                </a:lnTo>
                <a:lnTo>
                  <a:pt x="4291808" y="12592102"/>
                </a:lnTo>
                <a:lnTo>
                  <a:pt x="0" y="12592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32E6C33-7FE9-E022-7FE3-05AD176C2C34}"/>
              </a:ext>
            </a:extLst>
          </p:cNvPr>
          <p:cNvSpPr/>
          <p:nvPr/>
        </p:nvSpPr>
        <p:spPr>
          <a:xfrm rot="-5400000">
            <a:off x="1363818" y="3683954"/>
            <a:ext cx="3659093" cy="3659093"/>
          </a:xfrm>
          <a:custGeom>
            <a:avLst/>
            <a:gdLst/>
            <a:ahLst/>
            <a:cxnLst/>
            <a:rect l="l" t="t" r="r" b="b"/>
            <a:pathLst>
              <a:path w="3659093" h="3659093">
                <a:moveTo>
                  <a:pt x="0" y="0"/>
                </a:moveTo>
                <a:lnTo>
                  <a:pt x="3659093" y="0"/>
                </a:lnTo>
                <a:lnTo>
                  <a:pt x="3659093" y="3659093"/>
                </a:lnTo>
                <a:lnTo>
                  <a:pt x="0" y="3659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reeform 4">
            <a:extLst>
              <a:ext uri="{FF2B5EF4-FFF2-40B4-BE49-F238E27FC236}">
                <a16:creationId xmlns:a16="http://schemas.microsoft.com/office/drawing/2014/main" id="{B478DFE9-F3E3-ED66-4E19-0C34037E523D}"/>
              </a:ext>
            </a:extLst>
          </p:cNvPr>
          <p:cNvSpPr/>
          <p:nvPr/>
        </p:nvSpPr>
        <p:spPr>
          <a:xfrm rot="-5400000">
            <a:off x="1617676" y="3937812"/>
            <a:ext cx="3151376" cy="3151376"/>
          </a:xfrm>
          <a:custGeom>
            <a:avLst/>
            <a:gdLst/>
            <a:ahLst/>
            <a:cxnLst/>
            <a:rect l="l" t="t" r="r" b="b"/>
            <a:pathLst>
              <a:path w="3151376" h="3151376">
                <a:moveTo>
                  <a:pt x="0" y="0"/>
                </a:moveTo>
                <a:lnTo>
                  <a:pt x="3151376" y="0"/>
                </a:lnTo>
                <a:lnTo>
                  <a:pt x="3151376" y="3151376"/>
                </a:lnTo>
                <a:lnTo>
                  <a:pt x="0" y="3151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34643A4A-9C63-1839-CFE4-CFBF6A52C031}"/>
              </a:ext>
            </a:extLst>
          </p:cNvPr>
          <p:cNvSpPr/>
          <p:nvPr/>
        </p:nvSpPr>
        <p:spPr>
          <a:xfrm rot="-5400000">
            <a:off x="5508575" y="3683954"/>
            <a:ext cx="3659093" cy="3659093"/>
          </a:xfrm>
          <a:custGeom>
            <a:avLst/>
            <a:gdLst/>
            <a:ahLst/>
            <a:cxnLst/>
            <a:rect l="l" t="t" r="r" b="b"/>
            <a:pathLst>
              <a:path w="3659093" h="3659093">
                <a:moveTo>
                  <a:pt x="0" y="0"/>
                </a:moveTo>
                <a:lnTo>
                  <a:pt x="3659093" y="0"/>
                </a:lnTo>
                <a:lnTo>
                  <a:pt x="3659093" y="3659093"/>
                </a:lnTo>
                <a:lnTo>
                  <a:pt x="0" y="3659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59AE8ECD-42B2-327B-F45C-A6D7ED8B4DFB}"/>
              </a:ext>
            </a:extLst>
          </p:cNvPr>
          <p:cNvSpPr/>
          <p:nvPr/>
        </p:nvSpPr>
        <p:spPr>
          <a:xfrm rot="-5400000">
            <a:off x="5767709" y="3937812"/>
            <a:ext cx="3151376" cy="3151376"/>
          </a:xfrm>
          <a:custGeom>
            <a:avLst/>
            <a:gdLst/>
            <a:ahLst/>
            <a:cxnLst/>
            <a:rect l="l" t="t" r="r" b="b"/>
            <a:pathLst>
              <a:path w="3151376" h="3151376">
                <a:moveTo>
                  <a:pt x="0" y="0"/>
                </a:moveTo>
                <a:lnTo>
                  <a:pt x="3151377" y="0"/>
                </a:lnTo>
                <a:lnTo>
                  <a:pt x="3151377" y="3151376"/>
                </a:lnTo>
                <a:lnTo>
                  <a:pt x="0" y="3151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DBF9ED28-4002-DAA8-0155-36A4FC7ADBF3}"/>
              </a:ext>
            </a:extLst>
          </p:cNvPr>
          <p:cNvSpPr/>
          <p:nvPr/>
        </p:nvSpPr>
        <p:spPr>
          <a:xfrm rot="-5400000">
            <a:off x="9634381" y="3683954"/>
            <a:ext cx="3659093" cy="3659093"/>
          </a:xfrm>
          <a:custGeom>
            <a:avLst/>
            <a:gdLst/>
            <a:ahLst/>
            <a:cxnLst/>
            <a:rect l="l" t="t" r="r" b="b"/>
            <a:pathLst>
              <a:path w="3659093" h="3659093">
                <a:moveTo>
                  <a:pt x="0" y="0"/>
                </a:moveTo>
                <a:lnTo>
                  <a:pt x="3659094" y="0"/>
                </a:lnTo>
                <a:lnTo>
                  <a:pt x="3659094" y="3659093"/>
                </a:lnTo>
                <a:lnTo>
                  <a:pt x="0" y="3659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reeform 8">
            <a:extLst>
              <a:ext uri="{FF2B5EF4-FFF2-40B4-BE49-F238E27FC236}">
                <a16:creationId xmlns:a16="http://schemas.microsoft.com/office/drawing/2014/main" id="{9D5C3958-A10F-C559-69AB-1EA85C144DF5}"/>
              </a:ext>
            </a:extLst>
          </p:cNvPr>
          <p:cNvSpPr/>
          <p:nvPr/>
        </p:nvSpPr>
        <p:spPr>
          <a:xfrm rot="-5400000">
            <a:off x="9884145" y="3937812"/>
            <a:ext cx="3151376" cy="3151376"/>
          </a:xfrm>
          <a:custGeom>
            <a:avLst/>
            <a:gdLst/>
            <a:ahLst/>
            <a:cxnLst/>
            <a:rect l="l" t="t" r="r" b="b"/>
            <a:pathLst>
              <a:path w="3151376" h="3151376">
                <a:moveTo>
                  <a:pt x="0" y="0"/>
                </a:moveTo>
                <a:lnTo>
                  <a:pt x="3151376" y="0"/>
                </a:lnTo>
                <a:lnTo>
                  <a:pt x="3151376" y="3151376"/>
                </a:lnTo>
                <a:lnTo>
                  <a:pt x="0" y="3151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12">
            <a:extLst>
              <a:ext uri="{FF2B5EF4-FFF2-40B4-BE49-F238E27FC236}">
                <a16:creationId xmlns:a16="http://schemas.microsoft.com/office/drawing/2014/main" id="{8DD35660-12EF-B16D-9436-5F25D572B32E}"/>
              </a:ext>
            </a:extLst>
          </p:cNvPr>
          <p:cNvSpPr/>
          <p:nvPr/>
        </p:nvSpPr>
        <p:spPr>
          <a:xfrm rot="-5400000">
            <a:off x="13842597" y="3683954"/>
            <a:ext cx="3659093" cy="3659093"/>
          </a:xfrm>
          <a:custGeom>
            <a:avLst/>
            <a:gdLst/>
            <a:ahLst/>
            <a:cxnLst/>
            <a:rect l="l" t="t" r="r" b="b"/>
            <a:pathLst>
              <a:path w="3659093" h="3659093">
                <a:moveTo>
                  <a:pt x="0" y="0"/>
                </a:moveTo>
                <a:lnTo>
                  <a:pt x="3659093" y="0"/>
                </a:lnTo>
                <a:lnTo>
                  <a:pt x="3659093" y="3659093"/>
                </a:lnTo>
                <a:lnTo>
                  <a:pt x="0" y="3659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13">
            <a:extLst>
              <a:ext uri="{FF2B5EF4-FFF2-40B4-BE49-F238E27FC236}">
                <a16:creationId xmlns:a16="http://schemas.microsoft.com/office/drawing/2014/main" id="{10DD8D7F-92DB-9981-3F9F-9B6E8B4BB881}"/>
              </a:ext>
            </a:extLst>
          </p:cNvPr>
          <p:cNvSpPr/>
          <p:nvPr/>
        </p:nvSpPr>
        <p:spPr>
          <a:xfrm rot="-5400000">
            <a:off x="14096455" y="3937812"/>
            <a:ext cx="3151376" cy="3151376"/>
          </a:xfrm>
          <a:custGeom>
            <a:avLst/>
            <a:gdLst/>
            <a:ahLst/>
            <a:cxnLst/>
            <a:rect l="l" t="t" r="r" b="b"/>
            <a:pathLst>
              <a:path w="3151376" h="3151376">
                <a:moveTo>
                  <a:pt x="0" y="0"/>
                </a:moveTo>
                <a:lnTo>
                  <a:pt x="3151377" y="0"/>
                </a:lnTo>
                <a:lnTo>
                  <a:pt x="3151377" y="3151376"/>
                </a:lnTo>
                <a:lnTo>
                  <a:pt x="0" y="3151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reeform 14">
            <a:extLst>
              <a:ext uri="{FF2B5EF4-FFF2-40B4-BE49-F238E27FC236}">
                <a16:creationId xmlns:a16="http://schemas.microsoft.com/office/drawing/2014/main" id="{F882396E-35AC-26B7-67E6-021606EE33B4}"/>
              </a:ext>
            </a:extLst>
          </p:cNvPr>
          <p:cNvSpPr/>
          <p:nvPr/>
        </p:nvSpPr>
        <p:spPr>
          <a:xfrm rot="5400000" flipH="1">
            <a:off x="13744294" y="3104282"/>
            <a:ext cx="4291808" cy="4816209"/>
          </a:xfrm>
          <a:custGeom>
            <a:avLst/>
            <a:gdLst/>
            <a:ahLst/>
            <a:cxnLst/>
            <a:rect l="l" t="t" r="r" b="b"/>
            <a:pathLst>
              <a:path w="4291808" h="4816209">
                <a:moveTo>
                  <a:pt x="4291808" y="4816209"/>
                </a:moveTo>
                <a:lnTo>
                  <a:pt x="0" y="4816209"/>
                </a:lnTo>
                <a:lnTo>
                  <a:pt x="0" y="0"/>
                </a:lnTo>
                <a:lnTo>
                  <a:pt x="4291808" y="0"/>
                </a:lnTo>
                <a:lnTo>
                  <a:pt x="4291808" y="4816209"/>
                </a:lnTo>
                <a:close/>
              </a:path>
            </a:pathLst>
          </a:custGeom>
          <a:blipFill>
            <a:blip r:embed="rId5">
              <a:biLevel thresh="75000"/>
            </a:blip>
            <a:stretch>
              <a:fillRect t="-161452"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Freeform 16">
            <a:extLst>
              <a:ext uri="{FF2B5EF4-FFF2-40B4-BE49-F238E27FC236}">
                <a16:creationId xmlns:a16="http://schemas.microsoft.com/office/drawing/2014/main" id="{29048B91-07E7-363C-4E0A-408DB4B9FEB6}"/>
              </a:ext>
            </a:extLst>
          </p:cNvPr>
          <p:cNvSpPr/>
          <p:nvPr/>
        </p:nvSpPr>
        <p:spPr>
          <a:xfrm rot="5400000" flipH="1">
            <a:off x="-7228010" y="-773535"/>
            <a:ext cx="4291808" cy="12592102"/>
          </a:xfrm>
          <a:custGeom>
            <a:avLst/>
            <a:gdLst/>
            <a:ahLst/>
            <a:cxnLst/>
            <a:rect l="l" t="t" r="r" b="b"/>
            <a:pathLst>
              <a:path w="4291808" h="12592102">
                <a:moveTo>
                  <a:pt x="4291808" y="12592102"/>
                </a:moveTo>
                <a:lnTo>
                  <a:pt x="0" y="12592102"/>
                </a:lnTo>
                <a:lnTo>
                  <a:pt x="0" y="0"/>
                </a:lnTo>
                <a:lnTo>
                  <a:pt x="4291808" y="0"/>
                </a:lnTo>
                <a:lnTo>
                  <a:pt x="4291808" y="12592102"/>
                </a:lnTo>
                <a:close/>
              </a:path>
            </a:pathLst>
          </a:custGeom>
          <a:blipFill>
            <a:blip r:embed="rId5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reeform 17">
            <a:extLst>
              <a:ext uri="{FF2B5EF4-FFF2-40B4-BE49-F238E27FC236}">
                <a16:creationId xmlns:a16="http://schemas.microsoft.com/office/drawing/2014/main" id="{F5B554F7-09DB-23AF-D35D-8BF2ADAE5F8D}"/>
              </a:ext>
            </a:extLst>
          </p:cNvPr>
          <p:cNvSpPr/>
          <p:nvPr/>
        </p:nvSpPr>
        <p:spPr>
          <a:xfrm rot="16200000" flipV="1">
            <a:off x="2985421" y="2603133"/>
            <a:ext cx="529723" cy="791952"/>
          </a:xfrm>
          <a:custGeom>
            <a:avLst/>
            <a:gdLst/>
            <a:ahLst/>
            <a:cxnLst/>
            <a:rect l="l" t="t" r="r" b="b"/>
            <a:pathLst>
              <a:path w="529723" h="791952">
                <a:moveTo>
                  <a:pt x="0" y="0"/>
                </a:moveTo>
                <a:lnTo>
                  <a:pt x="529722" y="0"/>
                </a:lnTo>
                <a:lnTo>
                  <a:pt x="529722" y="791952"/>
                </a:lnTo>
                <a:lnTo>
                  <a:pt x="0" y="791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18">
            <a:extLst>
              <a:ext uri="{FF2B5EF4-FFF2-40B4-BE49-F238E27FC236}">
                <a16:creationId xmlns:a16="http://schemas.microsoft.com/office/drawing/2014/main" id="{B940E526-8E09-5F12-9D9C-B7640224D28B}"/>
              </a:ext>
            </a:extLst>
          </p:cNvPr>
          <p:cNvSpPr txBox="1"/>
          <p:nvPr/>
        </p:nvSpPr>
        <p:spPr>
          <a:xfrm>
            <a:off x="2309095" y="4871517"/>
            <a:ext cx="1882377" cy="185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4000"/>
              </a:lnSpc>
              <a:spcBef>
                <a:spcPct val="0"/>
              </a:spcBef>
            </a:pPr>
            <a:r>
              <a:rPr lang="en-GB" sz="14000" b="1" u="none" strike="noStrike" spc="1372" noProof="0" dirty="0">
                <a:solidFill>
                  <a:srgbClr val="0F1A38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S</a:t>
            </a:r>
          </a:p>
        </p:txBody>
      </p:sp>
      <p:sp>
        <p:nvSpPr>
          <p:cNvPr id="60" name="TextBox 19">
            <a:extLst>
              <a:ext uri="{FF2B5EF4-FFF2-40B4-BE49-F238E27FC236}">
                <a16:creationId xmlns:a16="http://schemas.microsoft.com/office/drawing/2014/main" id="{B1887648-607C-14AB-214C-825DC50A066E}"/>
              </a:ext>
            </a:extLst>
          </p:cNvPr>
          <p:cNvSpPr txBox="1"/>
          <p:nvPr/>
        </p:nvSpPr>
        <p:spPr>
          <a:xfrm>
            <a:off x="6454805" y="4806405"/>
            <a:ext cx="1882377" cy="18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4000"/>
              </a:lnSpc>
            </a:pPr>
            <a:r>
              <a:rPr lang="en-GB" sz="14000" b="1" spc="1372" noProof="0" dirty="0">
                <a:solidFill>
                  <a:srgbClr val="0F1A38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W</a:t>
            </a:r>
          </a:p>
        </p:txBody>
      </p:sp>
      <p:sp>
        <p:nvSpPr>
          <p:cNvPr id="61" name="TextBox 20">
            <a:extLst>
              <a:ext uri="{FF2B5EF4-FFF2-40B4-BE49-F238E27FC236}">
                <a16:creationId xmlns:a16="http://schemas.microsoft.com/office/drawing/2014/main" id="{D576C4BB-BF5E-1C07-BCC4-8596AAD9B069}"/>
              </a:ext>
            </a:extLst>
          </p:cNvPr>
          <p:cNvSpPr txBox="1"/>
          <p:nvPr/>
        </p:nvSpPr>
        <p:spPr>
          <a:xfrm>
            <a:off x="10543067" y="4801033"/>
            <a:ext cx="1882377" cy="1856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4000"/>
              </a:lnSpc>
              <a:spcBef>
                <a:spcPct val="0"/>
              </a:spcBef>
            </a:pPr>
            <a:r>
              <a:rPr lang="en-GB" sz="14000" b="1" spc="1372" noProof="0" dirty="0">
                <a:solidFill>
                  <a:srgbClr val="0F1A38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O</a:t>
            </a:r>
          </a:p>
        </p:txBody>
      </p:sp>
      <p:sp>
        <p:nvSpPr>
          <p:cNvPr id="62" name="TextBox 21">
            <a:extLst>
              <a:ext uri="{FF2B5EF4-FFF2-40B4-BE49-F238E27FC236}">
                <a16:creationId xmlns:a16="http://schemas.microsoft.com/office/drawing/2014/main" id="{E0566AFE-329D-6183-3F76-46AC8408F51F}"/>
              </a:ext>
            </a:extLst>
          </p:cNvPr>
          <p:cNvSpPr txBox="1"/>
          <p:nvPr/>
        </p:nvSpPr>
        <p:spPr>
          <a:xfrm>
            <a:off x="14925455" y="4871517"/>
            <a:ext cx="1882377" cy="185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14000"/>
              </a:lnSpc>
            </a:pPr>
            <a:r>
              <a:rPr lang="en-GB" sz="14000" b="1" spc="1372" noProof="0" dirty="0">
                <a:solidFill>
                  <a:srgbClr val="0F1A38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T</a:t>
            </a:r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EA71A7DF-2081-F463-A9F4-9E7B2A7F4FE7}"/>
              </a:ext>
            </a:extLst>
          </p:cNvPr>
          <p:cNvSpPr txBox="1"/>
          <p:nvPr/>
        </p:nvSpPr>
        <p:spPr>
          <a:xfrm>
            <a:off x="9884145" y="2135147"/>
            <a:ext cx="3224959" cy="42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GB" sz="2499" b="1" u="none" strike="noStrike" spc="249" noProof="0" dirty="0">
                <a:solidFill>
                  <a:srgbClr val="92B152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OPPORTUNITIES</a:t>
            </a:r>
          </a:p>
        </p:txBody>
      </p:sp>
      <p:sp>
        <p:nvSpPr>
          <p:cNvPr id="64" name="TextBox 23">
            <a:extLst>
              <a:ext uri="{FF2B5EF4-FFF2-40B4-BE49-F238E27FC236}">
                <a16:creationId xmlns:a16="http://schemas.microsoft.com/office/drawing/2014/main" id="{D90FE4A8-9B67-A198-6C8B-79DE49D6E356}"/>
              </a:ext>
            </a:extLst>
          </p:cNvPr>
          <p:cNvSpPr txBox="1"/>
          <p:nvPr/>
        </p:nvSpPr>
        <p:spPr>
          <a:xfrm>
            <a:off x="1792666" y="2130147"/>
            <a:ext cx="2801396" cy="42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GB" sz="2499" b="1" u="none" strike="noStrike" spc="249" noProof="0" dirty="0">
                <a:solidFill>
                  <a:srgbClr val="3498DB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STRENGTHS</a:t>
            </a: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C6DE3C7D-CDB7-8BE8-FC20-E8EED8B95405}"/>
              </a:ext>
            </a:extLst>
          </p:cNvPr>
          <p:cNvSpPr txBox="1"/>
          <p:nvPr/>
        </p:nvSpPr>
        <p:spPr>
          <a:xfrm>
            <a:off x="1407445" y="1070031"/>
            <a:ext cx="3571838" cy="1045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Cover </a:t>
            </a:r>
            <a:r>
              <a:rPr lang="en-GB" sz="2000" b="1" noProof="0" dirty="0">
                <a:solidFill>
                  <a:srgbClr val="FF0000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X% </a:t>
            </a: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of POIs</a:t>
            </a:r>
            <a:endParaRPr lang="en-GB" sz="2000" b="1" noProof="0" dirty="0">
              <a:solidFill>
                <a:srgbClr val="FF0000"/>
              </a:solidFill>
              <a:latin typeface="Arial" panose="020B0604020202020204" pitchFamily="34" charset="0"/>
              <a:ea typeface="Telegraf"/>
              <a:cs typeface="Arial" panose="020B0604020202020204" pitchFamily="34" charset="0"/>
              <a:sym typeface="Telegraf"/>
            </a:endParaRPr>
          </a:p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Hangar Docking</a:t>
            </a:r>
          </a:p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Modular modelling</a:t>
            </a:r>
          </a:p>
        </p:txBody>
      </p:sp>
      <p:sp>
        <p:nvSpPr>
          <p:cNvPr id="66" name="TextBox 25">
            <a:extLst>
              <a:ext uri="{FF2B5EF4-FFF2-40B4-BE49-F238E27FC236}">
                <a16:creationId xmlns:a16="http://schemas.microsoft.com/office/drawing/2014/main" id="{86D26141-C5CC-925B-AA49-32E9D0E0B741}"/>
              </a:ext>
            </a:extLst>
          </p:cNvPr>
          <p:cNvSpPr txBox="1"/>
          <p:nvPr/>
        </p:nvSpPr>
        <p:spPr>
          <a:xfrm>
            <a:off x="5944067" y="8426865"/>
            <a:ext cx="2894104" cy="42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GB" sz="2499" b="1" u="none" strike="noStrike" spc="249" noProof="0" dirty="0">
                <a:solidFill>
                  <a:srgbClr val="92B152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WEAKNESSES</a:t>
            </a:r>
          </a:p>
        </p:txBody>
      </p:sp>
      <p:sp>
        <p:nvSpPr>
          <p:cNvPr id="67" name="TextBox 26">
            <a:extLst>
              <a:ext uri="{FF2B5EF4-FFF2-40B4-BE49-F238E27FC236}">
                <a16:creationId xmlns:a16="http://schemas.microsoft.com/office/drawing/2014/main" id="{BA90A716-C938-4E2A-3F81-4645635AF41A}"/>
              </a:ext>
            </a:extLst>
          </p:cNvPr>
          <p:cNvSpPr txBox="1"/>
          <p:nvPr/>
        </p:nvSpPr>
        <p:spPr>
          <a:xfrm>
            <a:off x="14304045" y="8437145"/>
            <a:ext cx="2697930" cy="42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749"/>
              </a:lnSpc>
              <a:spcBef>
                <a:spcPct val="0"/>
              </a:spcBef>
            </a:pPr>
            <a:r>
              <a:rPr lang="en-GB" sz="2499" b="1" u="none" strike="noStrike" spc="249" noProof="0" dirty="0">
                <a:solidFill>
                  <a:srgbClr val="3498DB"/>
                </a:solidFill>
                <a:latin typeface="Arial" panose="020B0604020202020204" pitchFamily="34" charset="0"/>
                <a:ea typeface="League Spartan"/>
                <a:cs typeface="Arial" panose="020B0604020202020204" pitchFamily="34" charset="0"/>
                <a:sym typeface="League Spartan"/>
              </a:rPr>
              <a:t>THREATS</a:t>
            </a:r>
          </a:p>
        </p:txBody>
      </p:sp>
      <p:sp>
        <p:nvSpPr>
          <p:cNvPr id="68" name="TextBox 27">
            <a:extLst>
              <a:ext uri="{FF2B5EF4-FFF2-40B4-BE49-F238E27FC236}">
                <a16:creationId xmlns:a16="http://schemas.microsoft.com/office/drawing/2014/main" id="{DCEE3E30-A903-C616-0C94-4676DA8848B6}"/>
              </a:ext>
            </a:extLst>
          </p:cNvPr>
          <p:cNvSpPr txBox="1"/>
          <p:nvPr/>
        </p:nvSpPr>
        <p:spPr>
          <a:xfrm>
            <a:off x="5327710" y="8855700"/>
            <a:ext cx="3998269" cy="1764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Relies on Assumptions</a:t>
            </a:r>
          </a:p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Data basis</a:t>
            </a:r>
          </a:p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Cost</a:t>
            </a:r>
          </a:p>
          <a:p>
            <a:pPr marL="431838" lvl="1" indent="-215919" algn="ctr">
              <a:lnSpc>
                <a:spcPts val="2800"/>
              </a:lnSpc>
              <a:buAutoNum type="arabicPeriod"/>
            </a:pPr>
            <a:endParaRPr lang="en-GB" sz="2000" b="1" noProof="0" dirty="0">
              <a:solidFill>
                <a:schemeClr val="bg1"/>
              </a:solidFill>
              <a:latin typeface="Arial" panose="020B0604020202020204" pitchFamily="34" charset="0"/>
              <a:ea typeface="Telegraf"/>
              <a:cs typeface="Arial" panose="020B0604020202020204" pitchFamily="34" charset="0"/>
              <a:sym typeface="Telegraf"/>
            </a:endParaRPr>
          </a:p>
          <a:p>
            <a:pPr marL="431838" lvl="1" indent="-215919" algn="ctr">
              <a:lnSpc>
                <a:spcPts val="2800"/>
              </a:lnSpc>
              <a:buAutoNum type="arabicPeriod"/>
            </a:pPr>
            <a:endParaRPr lang="en-GB" sz="2000" b="1" noProof="0" dirty="0">
              <a:solidFill>
                <a:schemeClr val="bg1"/>
              </a:solidFill>
              <a:latin typeface="Arial" panose="020B0604020202020204" pitchFamily="34" charset="0"/>
              <a:ea typeface="Telegraf"/>
              <a:cs typeface="Arial" panose="020B0604020202020204" pitchFamily="34" charset="0"/>
              <a:sym typeface="Telegraf"/>
            </a:endParaRPr>
          </a:p>
        </p:txBody>
      </p:sp>
      <p:sp>
        <p:nvSpPr>
          <p:cNvPr id="69" name="TextBox 28">
            <a:extLst>
              <a:ext uri="{FF2B5EF4-FFF2-40B4-BE49-F238E27FC236}">
                <a16:creationId xmlns:a16="http://schemas.microsoft.com/office/drawing/2014/main" id="{5813BE0B-ABF1-6988-5742-789DC2C03B6F}"/>
              </a:ext>
            </a:extLst>
          </p:cNvPr>
          <p:cNvSpPr txBox="1"/>
          <p:nvPr/>
        </p:nvSpPr>
        <p:spPr>
          <a:xfrm>
            <a:off x="9220706" y="1067827"/>
            <a:ext cx="4478249" cy="1045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Branding Partnerships</a:t>
            </a:r>
          </a:p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Bike Lane Analysis</a:t>
            </a:r>
          </a:p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Maintenance Activities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62758092-27EB-9FD2-6498-3200040B0541}"/>
              </a:ext>
            </a:extLst>
          </p:cNvPr>
          <p:cNvSpPr txBox="1"/>
          <p:nvPr/>
        </p:nvSpPr>
        <p:spPr>
          <a:xfrm>
            <a:off x="14325600" y="8900268"/>
            <a:ext cx="2654820" cy="1082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Lothian Buses</a:t>
            </a:r>
          </a:p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VOI Bike Scheme</a:t>
            </a:r>
          </a:p>
          <a:p>
            <a:pPr marL="431838" lvl="1" indent="-215919" algn="ctr">
              <a:lnSpc>
                <a:spcPts val="2800"/>
              </a:lnSpc>
              <a:buAutoNum type="arabicPeriod"/>
            </a:pPr>
            <a:r>
              <a:rPr lang="en-GB" sz="2000" b="1" noProof="0" dirty="0">
                <a:solidFill>
                  <a:schemeClr val="bg1"/>
                </a:solidFill>
                <a:latin typeface="Arial" panose="020B0604020202020204" pitchFamily="34" charset="0"/>
                <a:ea typeface="Telegraf"/>
                <a:cs typeface="Arial" panose="020B0604020202020204" pitchFamily="34" charset="0"/>
                <a:sym typeface="Telegraf"/>
              </a:rPr>
              <a:t> Vandalism</a:t>
            </a:r>
          </a:p>
        </p:txBody>
      </p:sp>
      <p:sp>
        <p:nvSpPr>
          <p:cNvPr id="71" name="Freeform 30">
            <a:extLst>
              <a:ext uri="{FF2B5EF4-FFF2-40B4-BE49-F238E27FC236}">
                <a16:creationId xmlns:a16="http://schemas.microsoft.com/office/drawing/2014/main" id="{FF00BAE6-54ED-193F-334B-CE4A1D5CDAC4}"/>
              </a:ext>
            </a:extLst>
          </p:cNvPr>
          <p:cNvSpPr/>
          <p:nvPr/>
        </p:nvSpPr>
        <p:spPr>
          <a:xfrm rot="16200000" flipV="1">
            <a:off x="11194970" y="2583535"/>
            <a:ext cx="529723" cy="791952"/>
          </a:xfrm>
          <a:custGeom>
            <a:avLst/>
            <a:gdLst/>
            <a:ahLst/>
            <a:cxnLst/>
            <a:rect l="l" t="t" r="r" b="b"/>
            <a:pathLst>
              <a:path w="529723" h="791952">
                <a:moveTo>
                  <a:pt x="0" y="0"/>
                </a:moveTo>
                <a:lnTo>
                  <a:pt x="529722" y="0"/>
                </a:lnTo>
                <a:lnTo>
                  <a:pt x="529722" y="791952"/>
                </a:lnTo>
                <a:lnTo>
                  <a:pt x="0" y="791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Freeform 31">
            <a:extLst>
              <a:ext uri="{FF2B5EF4-FFF2-40B4-BE49-F238E27FC236}">
                <a16:creationId xmlns:a16="http://schemas.microsoft.com/office/drawing/2014/main" id="{FF824C9F-2785-82D5-7D81-6B075B7A49B7}"/>
              </a:ext>
            </a:extLst>
          </p:cNvPr>
          <p:cNvSpPr/>
          <p:nvPr/>
        </p:nvSpPr>
        <p:spPr>
          <a:xfrm rot="16200000" flipH="1" flipV="1">
            <a:off x="7126258" y="7734396"/>
            <a:ext cx="529723" cy="791952"/>
          </a:xfrm>
          <a:custGeom>
            <a:avLst/>
            <a:gdLst/>
            <a:ahLst/>
            <a:cxnLst/>
            <a:rect l="l" t="t" r="r" b="b"/>
            <a:pathLst>
              <a:path w="529723" h="791952">
                <a:moveTo>
                  <a:pt x="529722" y="0"/>
                </a:moveTo>
                <a:lnTo>
                  <a:pt x="0" y="0"/>
                </a:lnTo>
                <a:lnTo>
                  <a:pt x="0" y="791952"/>
                </a:lnTo>
                <a:lnTo>
                  <a:pt x="529722" y="791952"/>
                </a:lnTo>
                <a:lnTo>
                  <a:pt x="52972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Freeform 32">
            <a:extLst>
              <a:ext uri="{FF2B5EF4-FFF2-40B4-BE49-F238E27FC236}">
                <a16:creationId xmlns:a16="http://schemas.microsoft.com/office/drawing/2014/main" id="{157A2050-1DA3-6DC2-4090-2BE411D54ABB}"/>
              </a:ext>
            </a:extLst>
          </p:cNvPr>
          <p:cNvSpPr/>
          <p:nvPr/>
        </p:nvSpPr>
        <p:spPr>
          <a:xfrm rot="16200000" flipH="1">
            <a:off x="15407282" y="7734395"/>
            <a:ext cx="529723" cy="791952"/>
          </a:xfrm>
          <a:custGeom>
            <a:avLst/>
            <a:gdLst/>
            <a:ahLst/>
            <a:cxnLst/>
            <a:rect l="l" t="t" r="r" b="b"/>
            <a:pathLst>
              <a:path w="529723" h="791952">
                <a:moveTo>
                  <a:pt x="529723" y="791952"/>
                </a:moveTo>
                <a:lnTo>
                  <a:pt x="0" y="791952"/>
                </a:lnTo>
                <a:lnTo>
                  <a:pt x="0" y="0"/>
                </a:lnTo>
                <a:lnTo>
                  <a:pt x="529723" y="0"/>
                </a:lnTo>
                <a:lnTo>
                  <a:pt x="529723" y="79195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7358E7D5-8935-BC2B-3D55-7AAF033C7416}"/>
              </a:ext>
            </a:extLst>
          </p:cNvPr>
          <p:cNvSpPr/>
          <p:nvPr/>
        </p:nvSpPr>
        <p:spPr>
          <a:xfrm>
            <a:off x="24272" y="58221"/>
            <a:ext cx="1338618" cy="773052"/>
          </a:xfrm>
          <a:custGeom>
            <a:avLst/>
            <a:gdLst/>
            <a:ahLst/>
            <a:cxnLst/>
            <a:rect l="l" t="t" r="r" b="b"/>
            <a:pathLst>
              <a:path w="1338618" h="773052">
                <a:moveTo>
                  <a:pt x="0" y="0"/>
                </a:moveTo>
                <a:lnTo>
                  <a:pt x="1338619" y="0"/>
                </a:lnTo>
                <a:lnTo>
                  <a:pt x="1338619" y="773053"/>
                </a:lnTo>
                <a:lnTo>
                  <a:pt x="0" y="7730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/>
          </a:p>
        </p:txBody>
      </p:sp>
      <p:sp>
        <p:nvSpPr>
          <p:cNvPr id="89" name="Freeform 2">
            <a:extLst>
              <a:ext uri="{FF2B5EF4-FFF2-40B4-BE49-F238E27FC236}">
                <a16:creationId xmlns:a16="http://schemas.microsoft.com/office/drawing/2014/main" id="{6A2F5A93-4083-A706-358C-6739B5E7F667}"/>
              </a:ext>
            </a:extLst>
          </p:cNvPr>
          <p:cNvSpPr/>
          <p:nvPr/>
        </p:nvSpPr>
        <p:spPr>
          <a:xfrm rot="5400000" flipV="1">
            <a:off x="-3114245" y="-744959"/>
            <a:ext cx="4291808" cy="12592102"/>
          </a:xfrm>
          <a:custGeom>
            <a:avLst/>
            <a:gdLst/>
            <a:ahLst/>
            <a:cxnLst/>
            <a:rect l="l" t="t" r="r" b="b"/>
            <a:pathLst>
              <a:path w="4291808" h="12592102">
                <a:moveTo>
                  <a:pt x="0" y="0"/>
                </a:moveTo>
                <a:lnTo>
                  <a:pt x="4291808" y="0"/>
                </a:lnTo>
                <a:lnTo>
                  <a:pt x="4291808" y="12592102"/>
                </a:lnTo>
                <a:lnTo>
                  <a:pt x="0" y="12592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3" grpId="0" animBg="1"/>
      <p:bldP spid="54" grpId="0" animBg="1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 animBg="1"/>
      <p:bldP spid="72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6AC3A1-CA25-D7E6-D9AC-24430C65F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36738">
            <a:off x="12779672" y="-5136732"/>
            <a:ext cx="8858139" cy="1537382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5400000">
            <a:off x="164370" y="7487324"/>
            <a:ext cx="2635306" cy="2964046"/>
          </a:xfrm>
          <a:custGeom>
            <a:avLst/>
            <a:gdLst/>
            <a:ahLst/>
            <a:cxnLst/>
            <a:rect l="l" t="t" r="r" b="b"/>
            <a:pathLst>
              <a:path w="2635306" h="2964046">
                <a:moveTo>
                  <a:pt x="0" y="0"/>
                </a:moveTo>
                <a:lnTo>
                  <a:pt x="2635306" y="0"/>
                </a:lnTo>
                <a:lnTo>
                  <a:pt x="2635306" y="2964046"/>
                </a:lnTo>
                <a:lnTo>
                  <a:pt x="0" y="2964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7" name="TextBox 7"/>
          <p:cNvSpPr txBox="1"/>
          <p:nvPr/>
        </p:nvSpPr>
        <p:spPr>
          <a:xfrm>
            <a:off x="1686947" y="-45520"/>
            <a:ext cx="8115300" cy="459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GB" sz="9999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Maintain,</a:t>
            </a:r>
          </a:p>
          <a:p>
            <a:pPr algn="l">
              <a:lnSpc>
                <a:spcPts val="11999"/>
              </a:lnSpc>
            </a:pPr>
            <a:r>
              <a:rPr lang="en-GB" sz="9999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Sustain,</a:t>
            </a:r>
          </a:p>
          <a:p>
            <a:pPr algn="l">
              <a:lnSpc>
                <a:spcPts val="11999"/>
              </a:lnSpc>
            </a:pPr>
            <a:r>
              <a:rPr lang="en-GB" sz="9999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Gain</a:t>
            </a:r>
            <a:r>
              <a:rPr lang="en-GB" sz="9999" noProof="0" dirty="0">
                <a:solidFill>
                  <a:srgbClr val="2B292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FC39A13-438D-D050-2B1E-E77E9B07F712}"/>
              </a:ext>
            </a:extLst>
          </p:cNvPr>
          <p:cNvSpPr/>
          <p:nvPr/>
        </p:nvSpPr>
        <p:spPr>
          <a:xfrm rot="10800000">
            <a:off x="15239999" y="6972300"/>
            <a:ext cx="6126229" cy="3314698"/>
          </a:xfrm>
          <a:prstGeom prst="triangle">
            <a:avLst>
              <a:gd name="adj" fmla="val 5033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79F0B6CC-F9BA-D77A-205F-6A0A8DE2F03C}"/>
              </a:ext>
            </a:extLst>
          </p:cNvPr>
          <p:cNvSpPr/>
          <p:nvPr/>
        </p:nvSpPr>
        <p:spPr>
          <a:xfrm>
            <a:off x="0" y="62103"/>
            <a:ext cx="1338618" cy="773052"/>
          </a:xfrm>
          <a:custGeom>
            <a:avLst/>
            <a:gdLst/>
            <a:ahLst/>
            <a:cxnLst/>
            <a:rect l="l" t="t" r="r" b="b"/>
            <a:pathLst>
              <a:path w="1338618" h="773052">
                <a:moveTo>
                  <a:pt x="0" y="0"/>
                </a:moveTo>
                <a:lnTo>
                  <a:pt x="1338619" y="0"/>
                </a:lnTo>
                <a:lnTo>
                  <a:pt x="1338619" y="773053"/>
                </a:lnTo>
                <a:lnTo>
                  <a:pt x="0" y="773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 dirty="0"/>
          </a:p>
        </p:txBody>
      </p:sp>
      <p:sp>
        <p:nvSpPr>
          <p:cNvPr id="20" name="Forme libre 12">
            <a:extLst>
              <a:ext uri="{FF2B5EF4-FFF2-40B4-BE49-F238E27FC236}">
                <a16:creationId xmlns:a16="http://schemas.microsoft.com/office/drawing/2014/main" id="{463A7C67-EB3A-8541-B656-25FF7CAC805C}"/>
              </a:ext>
            </a:extLst>
          </p:cNvPr>
          <p:cNvSpPr/>
          <p:nvPr/>
        </p:nvSpPr>
        <p:spPr>
          <a:xfrm>
            <a:off x="7401228" y="1935317"/>
            <a:ext cx="1028372" cy="1188675"/>
          </a:xfrm>
          <a:custGeom>
            <a:avLst/>
            <a:gdLst>
              <a:gd name="connsiteX0" fmla="*/ 654821 w 747749"/>
              <a:gd name="connsiteY0" fmla="*/ 672438 h 672438"/>
              <a:gd name="connsiteX1" fmla="*/ 735195 w 747749"/>
              <a:gd name="connsiteY1" fmla="*/ 533058 h 672438"/>
              <a:gd name="connsiteX2" fmla="*/ 454249 w 747749"/>
              <a:gd name="connsiteY2" fmla="*/ 46440 h 672438"/>
              <a:gd name="connsiteX3" fmla="*/ 293500 w 747749"/>
              <a:gd name="connsiteY3" fmla="*/ 46440 h 672438"/>
              <a:gd name="connsiteX4" fmla="*/ 12554 w 747749"/>
              <a:gd name="connsiteY4" fmla="*/ 533058 h 672438"/>
              <a:gd name="connsiteX5" fmla="*/ 92928 w 747749"/>
              <a:gd name="connsiteY5" fmla="*/ 672438 h 672438"/>
              <a:gd name="connsiteX6" fmla="*/ 654821 w 747749"/>
              <a:gd name="connsiteY6" fmla="*/ 672438 h 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7749" h="672438">
                <a:moveTo>
                  <a:pt x="654821" y="672438"/>
                </a:moveTo>
                <a:cubicBezTo>
                  <a:pt x="726211" y="672438"/>
                  <a:pt x="770890" y="594977"/>
                  <a:pt x="735195" y="533058"/>
                </a:cubicBezTo>
                <a:lnTo>
                  <a:pt x="454249" y="46440"/>
                </a:lnTo>
                <a:cubicBezTo>
                  <a:pt x="418554" y="-15480"/>
                  <a:pt x="329195" y="-15480"/>
                  <a:pt x="293500" y="46440"/>
                </a:cubicBezTo>
                <a:lnTo>
                  <a:pt x="12554" y="533058"/>
                </a:lnTo>
                <a:cubicBezTo>
                  <a:pt x="-23141" y="594977"/>
                  <a:pt x="21538" y="672438"/>
                  <a:pt x="92928" y="672438"/>
                </a:cubicBezTo>
                <a:lnTo>
                  <a:pt x="654821" y="672438"/>
                </a:lnTo>
                <a:close/>
              </a:path>
            </a:pathLst>
          </a:custGeom>
          <a:solidFill>
            <a:srgbClr val="3498DB"/>
          </a:solidFill>
          <a:ln w="24279" cap="flat">
            <a:noFill/>
            <a:prstDash val="solid"/>
            <a:miter/>
          </a:ln>
        </p:spPr>
        <p:txBody>
          <a:bodyPr tIns="0" bIns="91440" rtlCol="0" anchor="b"/>
          <a:lstStyle/>
          <a:p>
            <a:pPr algn="ctr"/>
            <a:r>
              <a:rPr lang="en-GB" sz="20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</a:t>
            </a:r>
          </a:p>
        </p:txBody>
      </p:sp>
      <p:sp>
        <p:nvSpPr>
          <p:cNvPr id="21" name="Forme libre 13">
            <a:extLst>
              <a:ext uri="{FF2B5EF4-FFF2-40B4-BE49-F238E27FC236}">
                <a16:creationId xmlns:a16="http://schemas.microsoft.com/office/drawing/2014/main" id="{A8DE71DC-48E8-CF2A-6A8F-2E96F12E3E52}"/>
              </a:ext>
            </a:extLst>
          </p:cNvPr>
          <p:cNvSpPr/>
          <p:nvPr/>
        </p:nvSpPr>
        <p:spPr>
          <a:xfrm>
            <a:off x="5179444" y="6728754"/>
            <a:ext cx="5472274" cy="1342664"/>
          </a:xfrm>
          <a:custGeom>
            <a:avLst/>
            <a:gdLst>
              <a:gd name="connsiteX0" fmla="*/ 343765 w 3978994"/>
              <a:gd name="connsiteY0" fmla="*/ 46380 h 759550"/>
              <a:gd name="connsiteX1" fmla="*/ 12554 w 3978994"/>
              <a:gd name="connsiteY1" fmla="*/ 620171 h 759550"/>
              <a:gd name="connsiteX2" fmla="*/ 92928 w 3978994"/>
              <a:gd name="connsiteY2" fmla="*/ 759551 h 759550"/>
              <a:gd name="connsiteX3" fmla="*/ 3886066 w 3978994"/>
              <a:gd name="connsiteY3" fmla="*/ 759551 h 759550"/>
              <a:gd name="connsiteX4" fmla="*/ 3966441 w 3978994"/>
              <a:gd name="connsiteY4" fmla="*/ 620171 h 759550"/>
              <a:gd name="connsiteX5" fmla="*/ 3635230 w 3978994"/>
              <a:gd name="connsiteY5" fmla="*/ 46380 h 759550"/>
              <a:gd name="connsiteX6" fmla="*/ 3554855 w 3978994"/>
              <a:gd name="connsiteY6" fmla="*/ 0 h 759550"/>
              <a:gd name="connsiteX7" fmla="*/ 424139 w 3978994"/>
              <a:gd name="connsiteY7" fmla="*/ 0 h 759550"/>
              <a:gd name="connsiteX8" fmla="*/ 343765 w 3978994"/>
              <a:gd name="connsiteY8" fmla="*/ 46380 h 7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8994" h="759550">
                <a:moveTo>
                  <a:pt x="343765" y="46380"/>
                </a:moveTo>
                <a:lnTo>
                  <a:pt x="12554" y="620171"/>
                </a:lnTo>
                <a:cubicBezTo>
                  <a:pt x="-23141" y="682090"/>
                  <a:pt x="21538" y="759551"/>
                  <a:pt x="92928" y="759551"/>
                </a:cubicBezTo>
                <a:lnTo>
                  <a:pt x="3886066" y="759551"/>
                </a:lnTo>
                <a:cubicBezTo>
                  <a:pt x="3957456" y="759551"/>
                  <a:pt x="4002136" y="682090"/>
                  <a:pt x="3966441" y="620171"/>
                </a:cubicBezTo>
                <a:lnTo>
                  <a:pt x="3635230" y="46380"/>
                </a:lnTo>
                <a:cubicBezTo>
                  <a:pt x="3618718" y="17727"/>
                  <a:pt x="3587879" y="0"/>
                  <a:pt x="3554855" y="0"/>
                </a:cubicBezTo>
                <a:lnTo>
                  <a:pt x="424139" y="0"/>
                </a:lnTo>
                <a:cubicBezTo>
                  <a:pt x="390872" y="0"/>
                  <a:pt x="360277" y="17727"/>
                  <a:pt x="343765" y="46380"/>
                </a:cubicBezTo>
                <a:close/>
              </a:path>
            </a:pathLst>
          </a:custGeom>
          <a:solidFill>
            <a:srgbClr val="90AE50"/>
          </a:solidFill>
          <a:ln w="24279" cap="flat">
            <a:noFill/>
            <a:prstDash val="solid"/>
            <a:miter/>
          </a:ln>
        </p:spPr>
        <p:txBody>
          <a:bodyPr tIns="0" bIns="0" rtlCol="0" anchor="ctr"/>
          <a:lstStyle/>
          <a:p>
            <a:pPr algn="ctr"/>
            <a:r>
              <a:rPr lang="en-GB" sz="44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Availability </a:t>
            </a:r>
          </a:p>
          <a:p>
            <a:pPr algn="ctr"/>
            <a:r>
              <a:rPr lang="en-GB" sz="44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Quality</a:t>
            </a:r>
          </a:p>
        </p:txBody>
      </p:sp>
      <p:sp>
        <p:nvSpPr>
          <p:cNvPr id="22" name="Forme libre 14">
            <a:extLst>
              <a:ext uri="{FF2B5EF4-FFF2-40B4-BE49-F238E27FC236}">
                <a16:creationId xmlns:a16="http://schemas.microsoft.com/office/drawing/2014/main" id="{0CBB2D96-2429-9698-6F87-C550162D54E1}"/>
              </a:ext>
            </a:extLst>
          </p:cNvPr>
          <p:cNvSpPr/>
          <p:nvPr/>
        </p:nvSpPr>
        <p:spPr>
          <a:xfrm>
            <a:off x="5920149" y="5079612"/>
            <a:ext cx="3990862" cy="1342664"/>
          </a:xfrm>
          <a:custGeom>
            <a:avLst/>
            <a:gdLst>
              <a:gd name="connsiteX0" fmla="*/ 343765 w 2901831"/>
              <a:gd name="connsiteY0" fmla="*/ 46379 h 759550"/>
              <a:gd name="connsiteX1" fmla="*/ 12554 w 2901831"/>
              <a:gd name="connsiteY1" fmla="*/ 620169 h 759550"/>
              <a:gd name="connsiteX2" fmla="*/ 92928 w 2901831"/>
              <a:gd name="connsiteY2" fmla="*/ 759551 h 759550"/>
              <a:gd name="connsiteX3" fmla="*/ 2808903 w 2901831"/>
              <a:gd name="connsiteY3" fmla="*/ 759551 h 759550"/>
              <a:gd name="connsiteX4" fmla="*/ 2889278 w 2901831"/>
              <a:gd name="connsiteY4" fmla="*/ 620169 h 759550"/>
              <a:gd name="connsiteX5" fmla="*/ 2558067 w 2901831"/>
              <a:gd name="connsiteY5" fmla="*/ 46379 h 759550"/>
              <a:gd name="connsiteX6" fmla="*/ 2477693 w 2901831"/>
              <a:gd name="connsiteY6" fmla="*/ 0 h 759550"/>
              <a:gd name="connsiteX7" fmla="*/ 424139 w 2901831"/>
              <a:gd name="connsiteY7" fmla="*/ 0 h 759550"/>
              <a:gd name="connsiteX8" fmla="*/ 343765 w 2901831"/>
              <a:gd name="connsiteY8" fmla="*/ 46379 h 7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1831" h="759550">
                <a:moveTo>
                  <a:pt x="343765" y="46379"/>
                </a:moveTo>
                <a:lnTo>
                  <a:pt x="12554" y="620169"/>
                </a:lnTo>
                <a:cubicBezTo>
                  <a:pt x="-23141" y="682090"/>
                  <a:pt x="21538" y="759551"/>
                  <a:pt x="92928" y="759551"/>
                </a:cubicBezTo>
                <a:lnTo>
                  <a:pt x="2808903" y="759551"/>
                </a:lnTo>
                <a:cubicBezTo>
                  <a:pt x="2880293" y="759551"/>
                  <a:pt x="2924973" y="682090"/>
                  <a:pt x="2889278" y="620169"/>
                </a:cubicBezTo>
                <a:lnTo>
                  <a:pt x="2558067" y="46379"/>
                </a:lnTo>
                <a:cubicBezTo>
                  <a:pt x="2541555" y="17726"/>
                  <a:pt x="2510717" y="0"/>
                  <a:pt x="2477693" y="0"/>
                </a:cubicBezTo>
                <a:lnTo>
                  <a:pt x="424139" y="0"/>
                </a:lnTo>
                <a:cubicBezTo>
                  <a:pt x="390872" y="0"/>
                  <a:pt x="360277" y="17726"/>
                  <a:pt x="343765" y="46379"/>
                </a:cubicBezTo>
                <a:close/>
              </a:path>
            </a:pathLst>
          </a:custGeom>
          <a:solidFill>
            <a:srgbClr val="3498DB"/>
          </a:solidFill>
          <a:ln w="24279" cap="flat">
            <a:noFill/>
            <a:prstDash val="solid"/>
            <a:miter/>
          </a:ln>
        </p:spPr>
        <p:txBody>
          <a:bodyPr tIns="0" bIns="0"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 </a:t>
            </a:r>
          </a:p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</a:t>
            </a:r>
            <a:endParaRPr lang="en-GB" sz="4000" b="1" noProof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orme libre 15">
            <a:extLst>
              <a:ext uri="{FF2B5EF4-FFF2-40B4-BE49-F238E27FC236}">
                <a16:creationId xmlns:a16="http://schemas.microsoft.com/office/drawing/2014/main" id="{A00E9354-927D-3631-89DD-4F50AE3A07BD}"/>
              </a:ext>
            </a:extLst>
          </p:cNvPr>
          <p:cNvSpPr/>
          <p:nvPr/>
        </p:nvSpPr>
        <p:spPr>
          <a:xfrm>
            <a:off x="6660855" y="3430900"/>
            <a:ext cx="2509451" cy="1342662"/>
          </a:xfrm>
          <a:custGeom>
            <a:avLst/>
            <a:gdLst>
              <a:gd name="connsiteX0" fmla="*/ 343765 w 1824669"/>
              <a:gd name="connsiteY0" fmla="*/ 46379 h 759549"/>
              <a:gd name="connsiteX1" fmla="*/ 12554 w 1824669"/>
              <a:gd name="connsiteY1" fmla="*/ 620169 h 759549"/>
              <a:gd name="connsiteX2" fmla="*/ 92928 w 1824669"/>
              <a:gd name="connsiteY2" fmla="*/ 759550 h 759549"/>
              <a:gd name="connsiteX3" fmla="*/ 1731741 w 1824669"/>
              <a:gd name="connsiteY3" fmla="*/ 759550 h 759549"/>
              <a:gd name="connsiteX4" fmla="*/ 1812115 w 1824669"/>
              <a:gd name="connsiteY4" fmla="*/ 620169 h 759549"/>
              <a:gd name="connsiteX5" fmla="*/ 1480905 w 1824669"/>
              <a:gd name="connsiteY5" fmla="*/ 46379 h 759549"/>
              <a:gd name="connsiteX6" fmla="*/ 1400530 w 1824669"/>
              <a:gd name="connsiteY6" fmla="*/ 0 h 759549"/>
              <a:gd name="connsiteX7" fmla="*/ 424139 w 1824669"/>
              <a:gd name="connsiteY7" fmla="*/ 0 h 759549"/>
              <a:gd name="connsiteX8" fmla="*/ 343765 w 1824669"/>
              <a:gd name="connsiteY8" fmla="*/ 46379 h 75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4669" h="759549">
                <a:moveTo>
                  <a:pt x="343765" y="46379"/>
                </a:moveTo>
                <a:lnTo>
                  <a:pt x="12554" y="620169"/>
                </a:lnTo>
                <a:cubicBezTo>
                  <a:pt x="-23141" y="682089"/>
                  <a:pt x="21538" y="759550"/>
                  <a:pt x="92928" y="759550"/>
                </a:cubicBezTo>
                <a:lnTo>
                  <a:pt x="1731741" y="759550"/>
                </a:lnTo>
                <a:cubicBezTo>
                  <a:pt x="1803130" y="759550"/>
                  <a:pt x="1847810" y="682089"/>
                  <a:pt x="1812115" y="620169"/>
                </a:cubicBezTo>
                <a:lnTo>
                  <a:pt x="1480905" y="46379"/>
                </a:lnTo>
                <a:cubicBezTo>
                  <a:pt x="1464392" y="17726"/>
                  <a:pt x="1433554" y="0"/>
                  <a:pt x="1400530" y="0"/>
                </a:cubicBezTo>
                <a:lnTo>
                  <a:pt x="424139" y="0"/>
                </a:lnTo>
                <a:cubicBezTo>
                  <a:pt x="390872" y="0"/>
                  <a:pt x="360276" y="17726"/>
                  <a:pt x="343765" y="46379"/>
                </a:cubicBezTo>
                <a:close/>
              </a:path>
            </a:pathLst>
          </a:custGeom>
          <a:solidFill>
            <a:srgbClr val="90AE50"/>
          </a:solidFill>
          <a:ln w="24279" cap="flat">
            <a:noFill/>
            <a:prstDash val="solid"/>
            <a:miter/>
          </a:ln>
        </p:spPr>
        <p:txBody>
          <a:bodyPr tIns="0" bIns="0" rtlCol="0" anchor="ctr"/>
          <a:lstStyle/>
          <a:p>
            <a:pPr algn="ctr"/>
            <a:r>
              <a:rPr lang="en-GB" sz="32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</a:t>
            </a:r>
          </a:p>
        </p:txBody>
      </p:sp>
      <p:sp>
        <p:nvSpPr>
          <p:cNvPr id="24" name="Forme libre 16">
            <a:extLst>
              <a:ext uri="{FF2B5EF4-FFF2-40B4-BE49-F238E27FC236}">
                <a16:creationId xmlns:a16="http://schemas.microsoft.com/office/drawing/2014/main" id="{CF8F34A8-4833-2190-C3C7-FED03B2CF2C4}"/>
              </a:ext>
            </a:extLst>
          </p:cNvPr>
          <p:cNvSpPr/>
          <p:nvPr/>
        </p:nvSpPr>
        <p:spPr>
          <a:xfrm>
            <a:off x="4432725" y="8377469"/>
            <a:ext cx="6966043" cy="1356399"/>
          </a:xfrm>
          <a:custGeom>
            <a:avLst/>
            <a:gdLst>
              <a:gd name="connsiteX0" fmla="*/ 4716764 w 5065141"/>
              <a:gd name="connsiteY0" fmla="*/ 46379 h 767320"/>
              <a:gd name="connsiteX1" fmla="*/ 4636389 w 5065141"/>
              <a:gd name="connsiteY1" fmla="*/ 0 h 767320"/>
              <a:gd name="connsiteX2" fmla="*/ 428510 w 5065141"/>
              <a:gd name="connsiteY2" fmla="*/ 0 h 767320"/>
              <a:gd name="connsiteX3" fmla="*/ 348135 w 5065141"/>
              <a:gd name="connsiteY3" fmla="*/ 46379 h 767320"/>
              <a:gd name="connsiteX4" fmla="*/ 12554 w 5065141"/>
              <a:gd name="connsiteY4" fmla="*/ 627940 h 767320"/>
              <a:gd name="connsiteX5" fmla="*/ 92928 w 5065141"/>
              <a:gd name="connsiteY5" fmla="*/ 767320 h 767320"/>
              <a:gd name="connsiteX6" fmla="*/ 4972214 w 5065141"/>
              <a:gd name="connsiteY6" fmla="*/ 767320 h 767320"/>
              <a:gd name="connsiteX7" fmla="*/ 5052588 w 5065141"/>
              <a:gd name="connsiteY7" fmla="*/ 627940 h 767320"/>
              <a:gd name="connsiteX8" fmla="*/ 4717006 w 5065141"/>
              <a:gd name="connsiteY8" fmla="*/ 46379 h 76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65141" h="767320">
                <a:moveTo>
                  <a:pt x="4716764" y="46379"/>
                </a:moveTo>
                <a:cubicBezTo>
                  <a:pt x="4700252" y="17726"/>
                  <a:pt x="4669413" y="0"/>
                  <a:pt x="4636389" y="0"/>
                </a:cubicBezTo>
                <a:lnTo>
                  <a:pt x="428510" y="0"/>
                </a:lnTo>
                <a:cubicBezTo>
                  <a:pt x="395243" y="0"/>
                  <a:pt x="364647" y="17726"/>
                  <a:pt x="348135" y="46379"/>
                </a:cubicBezTo>
                <a:lnTo>
                  <a:pt x="12554" y="627940"/>
                </a:lnTo>
                <a:cubicBezTo>
                  <a:pt x="-23141" y="689859"/>
                  <a:pt x="21538" y="767320"/>
                  <a:pt x="92928" y="767320"/>
                </a:cubicBezTo>
                <a:lnTo>
                  <a:pt x="4972214" y="767320"/>
                </a:lnTo>
                <a:cubicBezTo>
                  <a:pt x="5043604" y="767320"/>
                  <a:pt x="5088283" y="689859"/>
                  <a:pt x="5052588" y="627940"/>
                </a:cubicBezTo>
                <a:lnTo>
                  <a:pt x="4717006" y="46379"/>
                </a:lnTo>
                <a:close/>
              </a:path>
            </a:pathLst>
          </a:custGeom>
          <a:solidFill>
            <a:srgbClr val="3498DB"/>
          </a:solidFill>
          <a:ln w="24279" cap="flat">
            <a:noFill/>
            <a:prstDash val="solid"/>
            <a:miter/>
          </a:ln>
        </p:spPr>
        <p:txBody>
          <a:bodyPr tIns="0" bIns="0" rtlCol="0" anchor="ctr"/>
          <a:lstStyle/>
          <a:p>
            <a:pPr algn="ctr"/>
            <a:r>
              <a:rPr lang="en-GB" sz="48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Maintenance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886A158-5907-F119-3A74-8BD87F66370C}"/>
              </a:ext>
            </a:extLst>
          </p:cNvPr>
          <p:cNvSpPr/>
          <p:nvPr/>
        </p:nvSpPr>
        <p:spPr>
          <a:xfrm>
            <a:off x="7401228" y="1995725"/>
            <a:ext cx="420677" cy="1080053"/>
          </a:xfrm>
          <a:custGeom>
            <a:avLst/>
            <a:gdLst>
              <a:gd name="connsiteX0" fmla="*/ 305882 w 305882"/>
              <a:gd name="connsiteY0" fmla="*/ 0 h 610990"/>
              <a:gd name="connsiteX1" fmla="*/ 31348 w 305882"/>
              <a:gd name="connsiteY1" fmla="*/ 610990 h 610990"/>
              <a:gd name="connsiteX2" fmla="*/ 12584 w 305882"/>
              <a:gd name="connsiteY2" fmla="*/ 591795 h 610990"/>
              <a:gd name="connsiteX3" fmla="*/ 12554 w 305882"/>
              <a:gd name="connsiteY3" fmla="*/ 498885 h 610990"/>
              <a:gd name="connsiteX4" fmla="*/ 293500 w 305882"/>
              <a:gd name="connsiteY4" fmla="*/ 12267 h 610990"/>
              <a:gd name="connsiteX5" fmla="*/ 305882 w 305882"/>
              <a:gd name="connsiteY5" fmla="*/ 0 h 61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882" h="610990">
                <a:moveTo>
                  <a:pt x="305882" y="0"/>
                </a:moveTo>
                <a:lnTo>
                  <a:pt x="31348" y="610990"/>
                </a:lnTo>
                <a:lnTo>
                  <a:pt x="12584" y="591795"/>
                </a:lnTo>
                <a:cubicBezTo>
                  <a:pt x="-3048" y="564690"/>
                  <a:pt x="-5294" y="529845"/>
                  <a:pt x="12554" y="498885"/>
                </a:cubicBezTo>
                <a:lnTo>
                  <a:pt x="293500" y="12267"/>
                </a:lnTo>
                <a:lnTo>
                  <a:pt x="305882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4B13776-0974-5992-1833-3BF1BB9A62E3}"/>
              </a:ext>
            </a:extLst>
          </p:cNvPr>
          <p:cNvSpPr/>
          <p:nvPr/>
        </p:nvSpPr>
        <p:spPr>
          <a:xfrm>
            <a:off x="8100712" y="2183845"/>
            <a:ext cx="328888" cy="868490"/>
          </a:xfrm>
          <a:custGeom>
            <a:avLst/>
            <a:gdLst>
              <a:gd name="connsiteX0" fmla="*/ 0 w 239141"/>
              <a:gd name="connsiteY0" fmla="*/ 0 h 491308"/>
              <a:gd name="connsiteX1" fmla="*/ 226587 w 239141"/>
              <a:gd name="connsiteY1" fmla="*/ 392465 h 491308"/>
              <a:gd name="connsiteX2" fmla="*/ 226557 w 239141"/>
              <a:gd name="connsiteY2" fmla="*/ 485375 h 491308"/>
              <a:gd name="connsiteX3" fmla="*/ 220757 w 239141"/>
              <a:gd name="connsiteY3" fmla="*/ 491308 h 491308"/>
              <a:gd name="connsiteX4" fmla="*/ 0 w 239141"/>
              <a:gd name="connsiteY4" fmla="*/ 0 h 49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141" h="491308">
                <a:moveTo>
                  <a:pt x="0" y="0"/>
                </a:moveTo>
                <a:lnTo>
                  <a:pt x="226587" y="392465"/>
                </a:lnTo>
                <a:cubicBezTo>
                  <a:pt x="244435" y="423425"/>
                  <a:pt x="242189" y="458270"/>
                  <a:pt x="226557" y="485375"/>
                </a:cubicBezTo>
                <a:lnTo>
                  <a:pt x="220757" y="491308"/>
                </a:lnTo>
                <a:lnTo>
                  <a:pt x="0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D8E6425-A4E9-9DFA-1602-151766143357}"/>
              </a:ext>
            </a:extLst>
          </p:cNvPr>
          <p:cNvSpPr/>
          <p:nvPr/>
        </p:nvSpPr>
        <p:spPr>
          <a:xfrm>
            <a:off x="6660855" y="3430900"/>
            <a:ext cx="659342" cy="1342664"/>
          </a:xfrm>
          <a:custGeom>
            <a:avLst/>
            <a:gdLst>
              <a:gd name="connsiteX0" fmla="*/ 424139 w 479420"/>
              <a:gd name="connsiteY0" fmla="*/ 0 h 759550"/>
              <a:gd name="connsiteX1" fmla="*/ 479420 w 479420"/>
              <a:gd name="connsiteY1" fmla="*/ 0 h 759550"/>
              <a:gd name="connsiteX2" fmla="*/ 138134 w 479420"/>
              <a:gd name="connsiteY2" fmla="*/ 759550 h 759550"/>
              <a:gd name="connsiteX3" fmla="*/ 92928 w 479420"/>
              <a:gd name="connsiteY3" fmla="*/ 759550 h 759550"/>
              <a:gd name="connsiteX4" fmla="*/ 12554 w 479420"/>
              <a:gd name="connsiteY4" fmla="*/ 620169 h 759550"/>
              <a:gd name="connsiteX5" fmla="*/ 343765 w 479420"/>
              <a:gd name="connsiteY5" fmla="*/ 46379 h 759550"/>
              <a:gd name="connsiteX6" fmla="*/ 424139 w 479420"/>
              <a:gd name="connsiteY6" fmla="*/ 0 h 7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420" h="759550">
                <a:moveTo>
                  <a:pt x="424139" y="0"/>
                </a:moveTo>
                <a:lnTo>
                  <a:pt x="479420" y="0"/>
                </a:lnTo>
                <a:lnTo>
                  <a:pt x="138134" y="759550"/>
                </a:lnTo>
                <a:lnTo>
                  <a:pt x="92928" y="759550"/>
                </a:lnTo>
                <a:cubicBezTo>
                  <a:pt x="21538" y="759550"/>
                  <a:pt x="-23141" y="682089"/>
                  <a:pt x="12554" y="620169"/>
                </a:cubicBezTo>
                <a:lnTo>
                  <a:pt x="343765" y="46379"/>
                </a:lnTo>
                <a:cubicBezTo>
                  <a:pt x="360276" y="17726"/>
                  <a:pt x="390872" y="0"/>
                  <a:pt x="424139" y="0"/>
                </a:cubicBez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3212470-09F0-A26F-EFCF-C1E5C1A4D1A7}"/>
              </a:ext>
            </a:extLst>
          </p:cNvPr>
          <p:cNvSpPr/>
          <p:nvPr/>
        </p:nvSpPr>
        <p:spPr>
          <a:xfrm>
            <a:off x="8536655" y="3430900"/>
            <a:ext cx="633649" cy="1342664"/>
          </a:xfrm>
          <a:custGeom>
            <a:avLst/>
            <a:gdLst>
              <a:gd name="connsiteX0" fmla="*/ 0 w 460738"/>
              <a:gd name="connsiteY0" fmla="*/ 0 h 759550"/>
              <a:gd name="connsiteX1" fmla="*/ 36600 w 460738"/>
              <a:gd name="connsiteY1" fmla="*/ 0 h 759550"/>
              <a:gd name="connsiteX2" fmla="*/ 116975 w 460738"/>
              <a:gd name="connsiteY2" fmla="*/ 46379 h 759550"/>
              <a:gd name="connsiteX3" fmla="*/ 448185 w 460738"/>
              <a:gd name="connsiteY3" fmla="*/ 620169 h 759550"/>
              <a:gd name="connsiteX4" fmla="*/ 367811 w 460738"/>
              <a:gd name="connsiteY4" fmla="*/ 759550 h 759550"/>
              <a:gd name="connsiteX5" fmla="*/ 341286 w 460738"/>
              <a:gd name="connsiteY5" fmla="*/ 759550 h 759550"/>
              <a:gd name="connsiteX6" fmla="*/ 0 w 460738"/>
              <a:gd name="connsiteY6" fmla="*/ 0 h 75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738" h="759550">
                <a:moveTo>
                  <a:pt x="0" y="0"/>
                </a:moveTo>
                <a:lnTo>
                  <a:pt x="36600" y="0"/>
                </a:lnTo>
                <a:cubicBezTo>
                  <a:pt x="69624" y="0"/>
                  <a:pt x="100462" y="17726"/>
                  <a:pt x="116975" y="46379"/>
                </a:cubicBezTo>
                <a:lnTo>
                  <a:pt x="448185" y="620169"/>
                </a:lnTo>
                <a:cubicBezTo>
                  <a:pt x="483880" y="682089"/>
                  <a:pt x="439200" y="759550"/>
                  <a:pt x="367811" y="759550"/>
                </a:cubicBezTo>
                <a:lnTo>
                  <a:pt x="341286" y="759550"/>
                </a:lnTo>
                <a:lnTo>
                  <a:pt x="0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AD23446-FA86-F448-4535-1CF4F81D513A}"/>
              </a:ext>
            </a:extLst>
          </p:cNvPr>
          <p:cNvSpPr/>
          <p:nvPr/>
        </p:nvSpPr>
        <p:spPr>
          <a:xfrm>
            <a:off x="5920149" y="5079612"/>
            <a:ext cx="823693" cy="1342666"/>
          </a:xfrm>
          <a:custGeom>
            <a:avLst/>
            <a:gdLst>
              <a:gd name="connsiteX0" fmla="*/ 424139 w 598923"/>
              <a:gd name="connsiteY0" fmla="*/ 0 h 759551"/>
              <a:gd name="connsiteX1" fmla="*/ 598923 w 598923"/>
              <a:gd name="connsiteY1" fmla="*/ 0 h 759551"/>
              <a:gd name="connsiteX2" fmla="*/ 257637 w 598923"/>
              <a:gd name="connsiteY2" fmla="*/ 759551 h 759551"/>
              <a:gd name="connsiteX3" fmla="*/ 92928 w 598923"/>
              <a:gd name="connsiteY3" fmla="*/ 759551 h 759551"/>
              <a:gd name="connsiteX4" fmla="*/ 12554 w 598923"/>
              <a:gd name="connsiteY4" fmla="*/ 620169 h 759551"/>
              <a:gd name="connsiteX5" fmla="*/ 343765 w 598923"/>
              <a:gd name="connsiteY5" fmla="*/ 46379 h 759551"/>
              <a:gd name="connsiteX6" fmla="*/ 424139 w 598923"/>
              <a:gd name="connsiteY6" fmla="*/ 0 h 75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923" h="759551">
                <a:moveTo>
                  <a:pt x="424139" y="0"/>
                </a:moveTo>
                <a:lnTo>
                  <a:pt x="598923" y="0"/>
                </a:lnTo>
                <a:lnTo>
                  <a:pt x="257637" y="759551"/>
                </a:lnTo>
                <a:lnTo>
                  <a:pt x="92928" y="759551"/>
                </a:lnTo>
                <a:cubicBezTo>
                  <a:pt x="21538" y="759551"/>
                  <a:pt x="-23141" y="682090"/>
                  <a:pt x="12554" y="620169"/>
                </a:cubicBezTo>
                <a:lnTo>
                  <a:pt x="343765" y="46379"/>
                </a:lnTo>
                <a:cubicBezTo>
                  <a:pt x="360277" y="17726"/>
                  <a:pt x="390872" y="0"/>
                  <a:pt x="424139" y="0"/>
                </a:cubicBez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19B1107-CFDB-8C06-4670-7C5754C73EA0}"/>
              </a:ext>
            </a:extLst>
          </p:cNvPr>
          <p:cNvSpPr/>
          <p:nvPr/>
        </p:nvSpPr>
        <p:spPr>
          <a:xfrm>
            <a:off x="9113010" y="5079612"/>
            <a:ext cx="798002" cy="1342666"/>
          </a:xfrm>
          <a:custGeom>
            <a:avLst/>
            <a:gdLst>
              <a:gd name="connsiteX0" fmla="*/ 0 w 580242"/>
              <a:gd name="connsiteY0" fmla="*/ 0 h 759551"/>
              <a:gd name="connsiteX1" fmla="*/ 156104 w 580242"/>
              <a:gd name="connsiteY1" fmla="*/ 0 h 759551"/>
              <a:gd name="connsiteX2" fmla="*/ 236478 w 580242"/>
              <a:gd name="connsiteY2" fmla="*/ 46379 h 759551"/>
              <a:gd name="connsiteX3" fmla="*/ 567689 w 580242"/>
              <a:gd name="connsiteY3" fmla="*/ 620169 h 759551"/>
              <a:gd name="connsiteX4" fmla="*/ 487314 w 580242"/>
              <a:gd name="connsiteY4" fmla="*/ 759551 h 759551"/>
              <a:gd name="connsiteX5" fmla="*/ 341286 w 580242"/>
              <a:gd name="connsiteY5" fmla="*/ 759551 h 759551"/>
              <a:gd name="connsiteX6" fmla="*/ 0 w 580242"/>
              <a:gd name="connsiteY6" fmla="*/ 0 h 75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242" h="759551">
                <a:moveTo>
                  <a:pt x="0" y="0"/>
                </a:moveTo>
                <a:lnTo>
                  <a:pt x="156104" y="0"/>
                </a:lnTo>
                <a:cubicBezTo>
                  <a:pt x="189128" y="0"/>
                  <a:pt x="219966" y="17726"/>
                  <a:pt x="236478" y="46379"/>
                </a:cubicBezTo>
                <a:lnTo>
                  <a:pt x="567689" y="620169"/>
                </a:lnTo>
                <a:cubicBezTo>
                  <a:pt x="603384" y="682090"/>
                  <a:pt x="558704" y="759551"/>
                  <a:pt x="487314" y="759551"/>
                </a:cubicBezTo>
                <a:lnTo>
                  <a:pt x="341286" y="759551"/>
                </a:lnTo>
                <a:lnTo>
                  <a:pt x="0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54EB47C-BD49-DA68-5A61-A45CF39DBBD7}"/>
              </a:ext>
            </a:extLst>
          </p:cNvPr>
          <p:cNvSpPr/>
          <p:nvPr/>
        </p:nvSpPr>
        <p:spPr>
          <a:xfrm>
            <a:off x="5179444" y="6728754"/>
            <a:ext cx="987894" cy="1342666"/>
          </a:xfrm>
          <a:custGeom>
            <a:avLst/>
            <a:gdLst>
              <a:gd name="connsiteX0" fmla="*/ 424139 w 718316"/>
              <a:gd name="connsiteY0" fmla="*/ 0 h 759551"/>
              <a:gd name="connsiteX1" fmla="*/ 718316 w 718316"/>
              <a:gd name="connsiteY1" fmla="*/ 0 h 759551"/>
              <a:gd name="connsiteX2" fmla="*/ 377030 w 718316"/>
              <a:gd name="connsiteY2" fmla="*/ 759551 h 759551"/>
              <a:gd name="connsiteX3" fmla="*/ 92928 w 718316"/>
              <a:gd name="connsiteY3" fmla="*/ 759551 h 759551"/>
              <a:gd name="connsiteX4" fmla="*/ 12554 w 718316"/>
              <a:gd name="connsiteY4" fmla="*/ 620171 h 759551"/>
              <a:gd name="connsiteX5" fmla="*/ 343765 w 718316"/>
              <a:gd name="connsiteY5" fmla="*/ 46380 h 759551"/>
              <a:gd name="connsiteX6" fmla="*/ 424139 w 718316"/>
              <a:gd name="connsiteY6" fmla="*/ 0 h 75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316" h="759551">
                <a:moveTo>
                  <a:pt x="424139" y="0"/>
                </a:moveTo>
                <a:lnTo>
                  <a:pt x="718316" y="0"/>
                </a:lnTo>
                <a:lnTo>
                  <a:pt x="377030" y="759551"/>
                </a:lnTo>
                <a:lnTo>
                  <a:pt x="92928" y="759551"/>
                </a:lnTo>
                <a:cubicBezTo>
                  <a:pt x="21538" y="759551"/>
                  <a:pt x="-23141" y="682090"/>
                  <a:pt x="12554" y="620171"/>
                </a:cubicBezTo>
                <a:lnTo>
                  <a:pt x="343765" y="46380"/>
                </a:lnTo>
                <a:cubicBezTo>
                  <a:pt x="360277" y="17727"/>
                  <a:pt x="390872" y="0"/>
                  <a:pt x="424139" y="0"/>
                </a:cubicBez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E21C208-3578-128B-AA61-62AF639B2D9D}"/>
              </a:ext>
            </a:extLst>
          </p:cNvPr>
          <p:cNvSpPr/>
          <p:nvPr/>
        </p:nvSpPr>
        <p:spPr>
          <a:xfrm>
            <a:off x="9689515" y="6728754"/>
            <a:ext cx="962203" cy="1342666"/>
          </a:xfrm>
          <a:custGeom>
            <a:avLst/>
            <a:gdLst>
              <a:gd name="connsiteX0" fmla="*/ 0 w 699636"/>
              <a:gd name="connsiteY0" fmla="*/ 0 h 759551"/>
              <a:gd name="connsiteX1" fmla="*/ 275497 w 699636"/>
              <a:gd name="connsiteY1" fmla="*/ 0 h 759551"/>
              <a:gd name="connsiteX2" fmla="*/ 355872 w 699636"/>
              <a:gd name="connsiteY2" fmla="*/ 46380 h 759551"/>
              <a:gd name="connsiteX3" fmla="*/ 687083 w 699636"/>
              <a:gd name="connsiteY3" fmla="*/ 620171 h 759551"/>
              <a:gd name="connsiteX4" fmla="*/ 606708 w 699636"/>
              <a:gd name="connsiteY4" fmla="*/ 759551 h 759551"/>
              <a:gd name="connsiteX5" fmla="*/ 341286 w 699636"/>
              <a:gd name="connsiteY5" fmla="*/ 759551 h 759551"/>
              <a:gd name="connsiteX6" fmla="*/ 0 w 699636"/>
              <a:gd name="connsiteY6" fmla="*/ 0 h 75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9636" h="759551">
                <a:moveTo>
                  <a:pt x="0" y="0"/>
                </a:moveTo>
                <a:lnTo>
                  <a:pt x="275497" y="0"/>
                </a:lnTo>
                <a:cubicBezTo>
                  <a:pt x="308521" y="0"/>
                  <a:pt x="339360" y="17727"/>
                  <a:pt x="355872" y="46380"/>
                </a:cubicBezTo>
                <a:lnTo>
                  <a:pt x="687083" y="620171"/>
                </a:lnTo>
                <a:cubicBezTo>
                  <a:pt x="722778" y="682090"/>
                  <a:pt x="678098" y="759551"/>
                  <a:pt x="606708" y="759551"/>
                </a:cubicBezTo>
                <a:lnTo>
                  <a:pt x="341286" y="759551"/>
                </a:lnTo>
                <a:lnTo>
                  <a:pt x="0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C1BC75B-9510-11E5-B34F-68019C15E349}"/>
              </a:ext>
            </a:extLst>
          </p:cNvPr>
          <p:cNvSpPr/>
          <p:nvPr/>
        </p:nvSpPr>
        <p:spPr>
          <a:xfrm>
            <a:off x="4432724" y="8377469"/>
            <a:ext cx="1158256" cy="1356399"/>
          </a:xfrm>
          <a:custGeom>
            <a:avLst/>
            <a:gdLst>
              <a:gd name="connsiteX0" fmla="*/ 428510 w 842190"/>
              <a:gd name="connsiteY0" fmla="*/ 0 h 767320"/>
              <a:gd name="connsiteX1" fmla="*/ 842190 w 842190"/>
              <a:gd name="connsiteY1" fmla="*/ 0 h 767320"/>
              <a:gd name="connsiteX2" fmla="*/ 497413 w 842190"/>
              <a:gd name="connsiteY2" fmla="*/ 767320 h 767320"/>
              <a:gd name="connsiteX3" fmla="*/ 92928 w 842190"/>
              <a:gd name="connsiteY3" fmla="*/ 767320 h 767320"/>
              <a:gd name="connsiteX4" fmla="*/ 12554 w 842190"/>
              <a:gd name="connsiteY4" fmla="*/ 627940 h 767320"/>
              <a:gd name="connsiteX5" fmla="*/ 348135 w 842190"/>
              <a:gd name="connsiteY5" fmla="*/ 46379 h 767320"/>
              <a:gd name="connsiteX6" fmla="*/ 428510 w 842190"/>
              <a:gd name="connsiteY6" fmla="*/ 0 h 76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190" h="767320">
                <a:moveTo>
                  <a:pt x="428510" y="0"/>
                </a:moveTo>
                <a:lnTo>
                  <a:pt x="842190" y="0"/>
                </a:lnTo>
                <a:lnTo>
                  <a:pt x="497413" y="767320"/>
                </a:lnTo>
                <a:lnTo>
                  <a:pt x="92928" y="767320"/>
                </a:lnTo>
                <a:cubicBezTo>
                  <a:pt x="21538" y="767320"/>
                  <a:pt x="-23141" y="689859"/>
                  <a:pt x="12554" y="627940"/>
                </a:cubicBezTo>
                <a:lnTo>
                  <a:pt x="348135" y="46379"/>
                </a:lnTo>
                <a:cubicBezTo>
                  <a:pt x="364647" y="17726"/>
                  <a:pt x="395243" y="0"/>
                  <a:pt x="428510" y="0"/>
                </a:cubicBez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6CA96CA-DB37-7D13-94E3-4AC4733DB24A}"/>
              </a:ext>
            </a:extLst>
          </p:cNvPr>
          <p:cNvSpPr/>
          <p:nvPr/>
        </p:nvSpPr>
        <p:spPr>
          <a:xfrm>
            <a:off x="10265869" y="8377469"/>
            <a:ext cx="1132899" cy="1356399"/>
          </a:xfrm>
          <a:custGeom>
            <a:avLst/>
            <a:gdLst>
              <a:gd name="connsiteX0" fmla="*/ 0 w 823752"/>
              <a:gd name="connsiteY0" fmla="*/ 0 h 767320"/>
              <a:gd name="connsiteX1" fmla="*/ 394999 w 823752"/>
              <a:gd name="connsiteY1" fmla="*/ 0 h 767320"/>
              <a:gd name="connsiteX2" fmla="*/ 475374 w 823752"/>
              <a:gd name="connsiteY2" fmla="*/ 46379 h 767320"/>
              <a:gd name="connsiteX3" fmla="*/ 475616 w 823752"/>
              <a:gd name="connsiteY3" fmla="*/ 46379 h 767320"/>
              <a:gd name="connsiteX4" fmla="*/ 811198 w 823752"/>
              <a:gd name="connsiteY4" fmla="*/ 627940 h 767320"/>
              <a:gd name="connsiteX5" fmla="*/ 730824 w 823752"/>
              <a:gd name="connsiteY5" fmla="*/ 767320 h 767320"/>
              <a:gd name="connsiteX6" fmla="*/ 344777 w 823752"/>
              <a:gd name="connsiteY6" fmla="*/ 767320 h 767320"/>
              <a:gd name="connsiteX7" fmla="*/ 0 w 823752"/>
              <a:gd name="connsiteY7" fmla="*/ 0 h 76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752" h="767320">
                <a:moveTo>
                  <a:pt x="0" y="0"/>
                </a:moveTo>
                <a:lnTo>
                  <a:pt x="394999" y="0"/>
                </a:lnTo>
                <a:cubicBezTo>
                  <a:pt x="428023" y="0"/>
                  <a:pt x="458862" y="17726"/>
                  <a:pt x="475374" y="46379"/>
                </a:cubicBezTo>
                <a:lnTo>
                  <a:pt x="475616" y="46379"/>
                </a:lnTo>
                <a:lnTo>
                  <a:pt x="811198" y="627940"/>
                </a:lnTo>
                <a:cubicBezTo>
                  <a:pt x="846893" y="689859"/>
                  <a:pt x="802214" y="767320"/>
                  <a:pt x="730824" y="767320"/>
                </a:cubicBezTo>
                <a:lnTo>
                  <a:pt x="344777" y="767320"/>
                </a:lnTo>
                <a:lnTo>
                  <a:pt x="0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6D20AC9-707E-04B7-13DC-F73B8A9FEEAC}"/>
              </a:ext>
            </a:extLst>
          </p:cNvPr>
          <p:cNvSpPr/>
          <p:nvPr/>
        </p:nvSpPr>
        <p:spPr>
          <a:xfrm>
            <a:off x="7320196" y="3052335"/>
            <a:ext cx="1216459" cy="378566"/>
          </a:xfrm>
          <a:custGeom>
            <a:avLst/>
            <a:gdLst>
              <a:gd name="connsiteX0" fmla="*/ 788284 w 884510"/>
              <a:gd name="connsiteY0" fmla="*/ 0 h 214156"/>
              <a:gd name="connsiteX1" fmla="*/ 884510 w 884510"/>
              <a:gd name="connsiteY1" fmla="*/ 214156 h 214156"/>
              <a:gd name="connsiteX2" fmla="*/ 0 w 884510"/>
              <a:gd name="connsiteY2" fmla="*/ 214156 h 214156"/>
              <a:gd name="connsiteX3" fmla="*/ 90267 w 884510"/>
              <a:gd name="connsiteY3" fmla="*/ 13262 h 214156"/>
              <a:gd name="connsiteX4" fmla="*/ 104151 w 884510"/>
              <a:gd name="connsiteY4" fmla="*/ 27466 h 214156"/>
              <a:gd name="connsiteX5" fmla="*/ 151847 w 884510"/>
              <a:gd name="connsiteY5" fmla="*/ 40537 h 214156"/>
              <a:gd name="connsiteX6" fmla="*/ 713740 w 884510"/>
              <a:gd name="connsiteY6" fmla="*/ 40537 h 214156"/>
              <a:gd name="connsiteX7" fmla="*/ 761436 w 884510"/>
              <a:gd name="connsiteY7" fmla="*/ 27466 h 214156"/>
              <a:gd name="connsiteX8" fmla="*/ 788284 w 884510"/>
              <a:gd name="connsiteY8" fmla="*/ 0 h 21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4510" h="214156">
                <a:moveTo>
                  <a:pt x="788284" y="0"/>
                </a:moveTo>
                <a:lnTo>
                  <a:pt x="884510" y="214156"/>
                </a:lnTo>
                <a:lnTo>
                  <a:pt x="0" y="214156"/>
                </a:lnTo>
                <a:lnTo>
                  <a:pt x="90267" y="13262"/>
                </a:lnTo>
                <a:lnTo>
                  <a:pt x="104151" y="27466"/>
                </a:lnTo>
                <a:cubicBezTo>
                  <a:pt x="117822" y="35696"/>
                  <a:pt x="134000" y="40537"/>
                  <a:pt x="151847" y="40537"/>
                </a:cubicBezTo>
                <a:lnTo>
                  <a:pt x="713740" y="40537"/>
                </a:lnTo>
                <a:cubicBezTo>
                  <a:pt x="731588" y="40537"/>
                  <a:pt x="747766" y="35696"/>
                  <a:pt x="761436" y="27466"/>
                </a:cubicBezTo>
                <a:lnTo>
                  <a:pt x="788284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77AA958-BCE8-2D1D-F5A1-7EA4E269F3F7}"/>
              </a:ext>
            </a:extLst>
          </p:cNvPr>
          <p:cNvSpPr/>
          <p:nvPr/>
        </p:nvSpPr>
        <p:spPr>
          <a:xfrm>
            <a:off x="6743841" y="4773564"/>
            <a:ext cx="2369167" cy="306047"/>
          </a:xfrm>
          <a:custGeom>
            <a:avLst/>
            <a:gdLst>
              <a:gd name="connsiteX0" fmla="*/ 77792 w 1722666"/>
              <a:gd name="connsiteY0" fmla="*/ 0 h 173132"/>
              <a:gd name="connsiteX1" fmla="*/ 1644874 w 1722666"/>
              <a:gd name="connsiteY1" fmla="*/ 0 h 173132"/>
              <a:gd name="connsiteX2" fmla="*/ 1722666 w 1722666"/>
              <a:gd name="connsiteY2" fmla="*/ 173132 h 173132"/>
              <a:gd name="connsiteX3" fmla="*/ 0 w 1722666"/>
              <a:gd name="connsiteY3" fmla="*/ 173132 h 173132"/>
              <a:gd name="connsiteX4" fmla="*/ 77792 w 1722666"/>
              <a:gd name="connsiteY4" fmla="*/ 0 h 17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2666" h="173132">
                <a:moveTo>
                  <a:pt x="77792" y="0"/>
                </a:moveTo>
                <a:lnTo>
                  <a:pt x="1644874" y="0"/>
                </a:lnTo>
                <a:lnTo>
                  <a:pt x="1722666" y="173132"/>
                </a:lnTo>
                <a:lnTo>
                  <a:pt x="0" y="173132"/>
                </a:lnTo>
                <a:lnTo>
                  <a:pt x="77792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93891E4-B4EF-C608-B579-33D192EF611F}"/>
              </a:ext>
            </a:extLst>
          </p:cNvPr>
          <p:cNvSpPr/>
          <p:nvPr/>
        </p:nvSpPr>
        <p:spPr>
          <a:xfrm>
            <a:off x="6167336" y="6422279"/>
            <a:ext cx="3522178" cy="306477"/>
          </a:xfrm>
          <a:custGeom>
            <a:avLst/>
            <a:gdLst>
              <a:gd name="connsiteX0" fmla="*/ 77902 w 2561042"/>
              <a:gd name="connsiteY0" fmla="*/ 0 h 173375"/>
              <a:gd name="connsiteX1" fmla="*/ 2483140 w 2561042"/>
              <a:gd name="connsiteY1" fmla="*/ 0 h 173375"/>
              <a:gd name="connsiteX2" fmla="*/ 2561042 w 2561042"/>
              <a:gd name="connsiteY2" fmla="*/ 173375 h 173375"/>
              <a:gd name="connsiteX3" fmla="*/ 0 w 2561042"/>
              <a:gd name="connsiteY3" fmla="*/ 173375 h 173375"/>
              <a:gd name="connsiteX4" fmla="*/ 77902 w 2561042"/>
              <a:gd name="connsiteY4" fmla="*/ 0 h 17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1042" h="173375">
                <a:moveTo>
                  <a:pt x="77902" y="0"/>
                </a:moveTo>
                <a:lnTo>
                  <a:pt x="2483140" y="0"/>
                </a:lnTo>
                <a:lnTo>
                  <a:pt x="2561042" y="173375"/>
                </a:lnTo>
                <a:lnTo>
                  <a:pt x="0" y="173375"/>
                </a:lnTo>
                <a:lnTo>
                  <a:pt x="77902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046E16B-BF63-2E6F-F877-19F7C9B9925F}"/>
              </a:ext>
            </a:extLst>
          </p:cNvPr>
          <p:cNvSpPr/>
          <p:nvPr/>
        </p:nvSpPr>
        <p:spPr>
          <a:xfrm>
            <a:off x="5590980" y="8071422"/>
            <a:ext cx="4674889" cy="306049"/>
          </a:xfrm>
          <a:custGeom>
            <a:avLst/>
            <a:gdLst>
              <a:gd name="connsiteX0" fmla="*/ 77793 w 3399200"/>
              <a:gd name="connsiteY0" fmla="*/ 0 h 173133"/>
              <a:gd name="connsiteX1" fmla="*/ 3321407 w 3399200"/>
              <a:gd name="connsiteY1" fmla="*/ 0 h 173133"/>
              <a:gd name="connsiteX2" fmla="*/ 3399200 w 3399200"/>
              <a:gd name="connsiteY2" fmla="*/ 173133 h 173133"/>
              <a:gd name="connsiteX3" fmla="*/ 0 w 3399200"/>
              <a:gd name="connsiteY3" fmla="*/ 173133 h 173133"/>
              <a:gd name="connsiteX4" fmla="*/ 77793 w 3399200"/>
              <a:gd name="connsiteY4" fmla="*/ 0 h 1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9200" h="173133">
                <a:moveTo>
                  <a:pt x="77793" y="0"/>
                </a:moveTo>
                <a:lnTo>
                  <a:pt x="3321407" y="0"/>
                </a:lnTo>
                <a:lnTo>
                  <a:pt x="3399200" y="173133"/>
                </a:lnTo>
                <a:lnTo>
                  <a:pt x="0" y="173133"/>
                </a:lnTo>
                <a:lnTo>
                  <a:pt x="77793" y="0"/>
                </a:lnTo>
                <a:close/>
              </a:path>
            </a:pathLst>
          </a:custGeom>
          <a:solidFill>
            <a:srgbClr val="1D1D1B">
              <a:alpha val="15000"/>
            </a:srgbClr>
          </a:solidFill>
          <a:ln w="2427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noProof="0" dirty="0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870FE450-A72F-D7D9-450A-AE49A3540922}"/>
              </a:ext>
            </a:extLst>
          </p:cNvPr>
          <p:cNvSpPr/>
          <p:nvPr/>
        </p:nvSpPr>
        <p:spPr>
          <a:xfrm>
            <a:off x="7696200" y="2247900"/>
            <a:ext cx="444903" cy="378566"/>
          </a:xfrm>
          <a:prstGeom prst="star5">
            <a:avLst/>
          </a:prstGeom>
          <a:solidFill>
            <a:srgbClr val="F9D54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5E0169A-EEBE-3BD0-4AA3-4DAC61F91EEB}"/>
              </a:ext>
            </a:extLst>
          </p:cNvPr>
          <p:cNvCxnSpPr>
            <a:cxnSpLocks/>
            <a:stCxn id="28" idx="3"/>
            <a:endCxn id="34" idx="4"/>
          </p:cNvCxnSpPr>
          <p:nvPr/>
        </p:nvCxnSpPr>
        <p:spPr>
          <a:xfrm>
            <a:off x="9153040" y="4527179"/>
            <a:ext cx="2228463" cy="4960306"/>
          </a:xfrm>
          <a:prstGeom prst="bentConnector3">
            <a:avLst>
              <a:gd name="adj1" fmla="val 117302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18F2A3-EAD9-C109-DDC1-C1D6E61F6E10}"/>
              </a:ext>
            </a:extLst>
          </p:cNvPr>
          <p:cNvCxnSpPr>
            <a:cxnSpLocks/>
          </p:cNvCxnSpPr>
          <p:nvPr/>
        </p:nvCxnSpPr>
        <p:spPr>
          <a:xfrm flipV="1">
            <a:off x="6172200" y="8039100"/>
            <a:ext cx="0" cy="3383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3881311-B79B-33CE-C972-24D506D0D795}"/>
              </a:ext>
            </a:extLst>
          </p:cNvPr>
          <p:cNvCxnSpPr>
            <a:cxnSpLocks/>
          </p:cNvCxnSpPr>
          <p:nvPr/>
        </p:nvCxnSpPr>
        <p:spPr>
          <a:xfrm flipV="1">
            <a:off x="9689514" y="8033946"/>
            <a:ext cx="0" cy="3383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13C1844-2308-C040-EEE5-58CD9E1B1F04}"/>
              </a:ext>
            </a:extLst>
          </p:cNvPr>
          <p:cNvCxnSpPr>
            <a:cxnSpLocks/>
          </p:cNvCxnSpPr>
          <p:nvPr/>
        </p:nvCxnSpPr>
        <p:spPr>
          <a:xfrm flipV="1">
            <a:off x="6622755" y="6390385"/>
            <a:ext cx="0" cy="3383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2E34631-3EA3-FA1D-0CD7-ADC3FEA7A669}"/>
              </a:ext>
            </a:extLst>
          </p:cNvPr>
          <p:cNvCxnSpPr>
            <a:cxnSpLocks/>
          </p:cNvCxnSpPr>
          <p:nvPr/>
        </p:nvCxnSpPr>
        <p:spPr>
          <a:xfrm flipV="1">
            <a:off x="9296400" y="6390384"/>
            <a:ext cx="0" cy="3383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FBEF56E-19BB-9584-88C2-0EBBE2757BA0}"/>
              </a:ext>
            </a:extLst>
          </p:cNvPr>
          <p:cNvCxnSpPr>
            <a:cxnSpLocks/>
          </p:cNvCxnSpPr>
          <p:nvPr/>
        </p:nvCxnSpPr>
        <p:spPr>
          <a:xfrm flipV="1">
            <a:off x="6990526" y="4736087"/>
            <a:ext cx="0" cy="3383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123EDBB-795A-6678-9F7A-A7EA85534865}"/>
              </a:ext>
            </a:extLst>
          </p:cNvPr>
          <p:cNvCxnSpPr>
            <a:cxnSpLocks/>
          </p:cNvCxnSpPr>
          <p:nvPr/>
        </p:nvCxnSpPr>
        <p:spPr>
          <a:xfrm flipV="1">
            <a:off x="8739829" y="4736087"/>
            <a:ext cx="0" cy="3383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6B841BC-8C45-B8A4-6643-A1A1FC22E64A}"/>
              </a:ext>
            </a:extLst>
          </p:cNvPr>
          <p:cNvCxnSpPr>
            <a:cxnSpLocks/>
          </p:cNvCxnSpPr>
          <p:nvPr/>
        </p:nvCxnSpPr>
        <p:spPr>
          <a:xfrm flipV="1">
            <a:off x="7543800" y="3092531"/>
            <a:ext cx="0" cy="3383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F352306-7192-A4A6-8630-068613B12CA3}"/>
              </a:ext>
            </a:extLst>
          </p:cNvPr>
          <p:cNvCxnSpPr>
            <a:cxnSpLocks/>
          </p:cNvCxnSpPr>
          <p:nvPr/>
        </p:nvCxnSpPr>
        <p:spPr>
          <a:xfrm flipV="1">
            <a:off x="8265156" y="3089349"/>
            <a:ext cx="0" cy="33836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10983</TotalTime>
  <Words>439</Words>
  <Application>Microsoft Office PowerPoint</Application>
  <PresentationFormat>Custom</PresentationFormat>
  <Paragraphs>101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Aptos</vt:lpstr>
      <vt:lpstr>Segoe UI Black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Yellow Diagonal Blocks 10 Slides You Need By Guy Kawasaki Pitch Deck Presentation</dc:title>
  <cp:lastModifiedBy>Todd House</cp:lastModifiedBy>
  <cp:revision>20</cp:revision>
  <dcterms:created xsi:type="dcterms:W3CDTF">2006-08-16T00:00:00Z</dcterms:created>
  <dcterms:modified xsi:type="dcterms:W3CDTF">2025-11-07T15:49:32Z</dcterms:modified>
  <dc:identifier>DAG3SB3J5Ww</dc:identifier>
</cp:coreProperties>
</file>